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0"/>
  </p:notesMasterIdLst>
  <p:sldIdLst>
    <p:sldId id="351" r:id="rId2"/>
    <p:sldId id="462" r:id="rId3"/>
    <p:sldId id="269" r:id="rId4"/>
    <p:sldId id="683" r:id="rId5"/>
    <p:sldId id="684" r:id="rId6"/>
    <p:sldId id="685" r:id="rId7"/>
    <p:sldId id="686" r:id="rId8"/>
    <p:sldId id="604" r:id="rId9"/>
    <p:sldId id="758" r:id="rId10"/>
    <p:sldId id="687" r:id="rId11"/>
    <p:sldId id="688" r:id="rId12"/>
    <p:sldId id="781" r:id="rId13"/>
    <p:sldId id="587" r:id="rId14"/>
    <p:sldId id="607" r:id="rId15"/>
    <p:sldId id="689" r:id="rId16"/>
    <p:sldId id="690" r:id="rId17"/>
    <p:sldId id="691" r:id="rId18"/>
    <p:sldId id="692" r:id="rId19"/>
    <p:sldId id="693" r:id="rId20"/>
    <p:sldId id="694" r:id="rId21"/>
    <p:sldId id="771" r:id="rId22"/>
    <p:sldId id="773" r:id="rId23"/>
    <p:sldId id="772" r:id="rId24"/>
    <p:sldId id="699" r:id="rId25"/>
    <p:sldId id="700" r:id="rId26"/>
    <p:sldId id="774" r:id="rId27"/>
    <p:sldId id="696" r:id="rId28"/>
    <p:sldId id="697" r:id="rId29"/>
    <p:sldId id="701" r:id="rId30"/>
    <p:sldId id="775" r:id="rId31"/>
    <p:sldId id="777" r:id="rId32"/>
    <p:sldId id="776" r:id="rId33"/>
    <p:sldId id="778" r:id="rId34"/>
    <p:sldId id="779" r:id="rId35"/>
    <p:sldId id="780" r:id="rId36"/>
    <p:sldId id="702" r:id="rId37"/>
    <p:sldId id="786" r:id="rId38"/>
    <p:sldId id="257" r:id="rId39"/>
    <p:sldId id="787" r:id="rId40"/>
    <p:sldId id="759" r:id="rId41"/>
    <p:sldId id="703" r:id="rId42"/>
    <p:sldId id="704" r:id="rId43"/>
    <p:sldId id="705" r:id="rId44"/>
    <p:sldId id="706" r:id="rId45"/>
    <p:sldId id="782" r:id="rId46"/>
    <p:sldId id="707" r:id="rId47"/>
    <p:sldId id="708" r:id="rId48"/>
    <p:sldId id="760" r:id="rId49"/>
    <p:sldId id="761" r:id="rId50"/>
    <p:sldId id="709" r:id="rId51"/>
    <p:sldId id="710" r:id="rId52"/>
    <p:sldId id="711" r:id="rId53"/>
    <p:sldId id="713" r:id="rId54"/>
    <p:sldId id="717" r:id="rId55"/>
    <p:sldId id="718" r:id="rId56"/>
    <p:sldId id="720" r:id="rId57"/>
    <p:sldId id="783" r:id="rId58"/>
    <p:sldId id="721" r:id="rId59"/>
    <p:sldId id="762" r:id="rId60"/>
    <p:sldId id="722" r:id="rId61"/>
    <p:sldId id="784" r:id="rId62"/>
    <p:sldId id="727" r:id="rId63"/>
    <p:sldId id="728" r:id="rId64"/>
    <p:sldId id="763" r:id="rId65"/>
    <p:sldId id="729" r:id="rId66"/>
    <p:sldId id="730" r:id="rId67"/>
    <p:sldId id="731" r:id="rId68"/>
    <p:sldId id="732" r:id="rId69"/>
    <p:sldId id="733" r:id="rId70"/>
    <p:sldId id="764" r:id="rId71"/>
    <p:sldId id="734" r:id="rId72"/>
    <p:sldId id="766" r:id="rId73"/>
    <p:sldId id="785" r:id="rId74"/>
    <p:sldId id="735" r:id="rId75"/>
    <p:sldId id="767" r:id="rId76"/>
    <p:sldId id="768" r:id="rId77"/>
    <p:sldId id="769" r:id="rId78"/>
    <p:sldId id="770" r:id="rId7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FF00"/>
    <a:srgbClr val="FF00FF"/>
    <a:srgbClr val="FFFF99"/>
    <a:srgbClr val="00FFFF"/>
    <a:srgbClr val="996633"/>
    <a:srgbClr val="CC9900"/>
    <a:srgbClr val="993300"/>
    <a:srgbClr val="CC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51" autoAdjust="0"/>
  </p:normalViewPr>
  <p:slideViewPr>
    <p:cSldViewPr>
      <p:cViewPr varScale="1">
        <p:scale>
          <a:sx n="87" d="100"/>
          <a:sy n="87" d="100"/>
        </p:scale>
        <p:origin x="23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62D6F9C-E8DC-4C79-9BF7-5284C8D1E6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6C71DB1-991E-4696-ADDB-83B91EA576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5313ADF-FF1D-44B5-B5A0-DE3E09CE146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4EAFD7F-4369-4097-85CA-DA7C8DE0F012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/>
              <a:t>单击此处编辑母版文本样式</a:t>
            </a:r>
          </a:p>
          <a:p>
            <a:pPr lvl="1"/>
            <a:r>
              <a:rPr lang="zh-CN" altLang="zh-CN" noProof="0"/>
              <a:t>第二级</a:t>
            </a:r>
          </a:p>
          <a:p>
            <a:pPr lvl="2"/>
            <a:r>
              <a:rPr lang="zh-CN" altLang="zh-CN" noProof="0"/>
              <a:t>第三级</a:t>
            </a:r>
          </a:p>
          <a:p>
            <a:pPr lvl="3"/>
            <a:r>
              <a:rPr lang="zh-CN" altLang="zh-CN" noProof="0"/>
              <a:t>第四级</a:t>
            </a:r>
          </a:p>
          <a:p>
            <a:pPr lvl="4"/>
            <a:r>
              <a:rPr lang="zh-CN" altLang="zh-CN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B76E27C-6BDF-4CA2-91F4-4B6363E870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B8DFC45-8ED4-4EBC-A916-443EF89A90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D8FE78-7795-4886-9150-9F168425E34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988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对于色图图中的任意的一点</a:t>
            </a:r>
            <a:r>
              <a:rPr lang="en-US" altLang="zh-CN" dirty="0"/>
              <a:t>(X, Y)</a:t>
            </a:r>
            <a:r>
              <a:rPr lang="zh-CN" altLang="en-US" dirty="0"/>
              <a:t>，即确定了红色和绿色的值</a:t>
            </a:r>
            <a:endParaRPr lang="en-US" altLang="zh-CN" dirty="0"/>
          </a:p>
          <a:p>
            <a:r>
              <a:rPr lang="zh-CN" altLang="en-US" dirty="0"/>
              <a:t>那么，根据</a:t>
            </a:r>
            <a:r>
              <a:rPr lang="en-US" altLang="zh-CN" dirty="0"/>
              <a:t>Z=1-X-Y</a:t>
            </a:r>
            <a:r>
              <a:rPr lang="zh-CN" altLang="en-US" dirty="0"/>
              <a:t>，蓝色的值也确定了，从而确定了该光的颜色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479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RGB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显示器比</a:t>
            </a:r>
            <a:r>
              <a:rPr lang="zh-CN" altLang="en-US" dirty="0">
                <a:solidFill>
                  <a:schemeClr val="accent2"/>
                </a:solidFill>
                <a:cs typeface="Times New Roman" panose="02020603050405020304" pitchFamily="18" charset="0"/>
              </a:rPr>
              <a:t>彩色打印机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的颜色范围大，是因为：</a:t>
            </a:r>
            <a:endParaRPr lang="en-US" altLang="zh-CN" dirty="0">
              <a:solidFill>
                <a:srgbClr val="0000CC"/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前者只用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RGB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三色的相加，而后者还有颜色的相加操作，所以更加难以控制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9265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0596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568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8445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52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9177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70085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模型：便于机器处理颜色</a:t>
            </a:r>
            <a:endParaRPr lang="en-US" altLang="zh-CN" dirty="0"/>
          </a:p>
          <a:p>
            <a:r>
              <a:rPr lang="en-US" altLang="zh-CN" dirty="0"/>
              <a:t>HSI</a:t>
            </a:r>
            <a:r>
              <a:rPr lang="zh-CN" altLang="en-US" dirty="0"/>
              <a:t>模型：更直观，便于设计处理颜色算法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1394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19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249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280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1607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转换过程简述：确定从黑色</a:t>
            </a:r>
            <a:r>
              <a:rPr lang="en-US" altLang="zh-CN"/>
              <a:t>(0,0,0)</a:t>
            </a:r>
            <a:r>
              <a:rPr lang="zh-CN" altLang="en-US"/>
              <a:t>点到白色</a:t>
            </a:r>
            <a:r>
              <a:rPr lang="en-US" altLang="zh-CN"/>
              <a:t>(1,1,1)</a:t>
            </a:r>
            <a:r>
              <a:rPr lang="zh-CN" altLang="en-US"/>
              <a:t>点的连线，其上的任一点</a:t>
            </a:r>
            <a:r>
              <a:rPr lang="en-US" altLang="zh-CN"/>
              <a:t>O</a:t>
            </a:r>
            <a:r>
              <a:rPr lang="zh-CN" altLang="en-US"/>
              <a:t>决定了一个亮度值，它归一化后也可以成为灰度值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 （过</a:t>
            </a:r>
            <a:r>
              <a:rPr lang="en-US" altLang="zh-CN"/>
              <a:t>O</a:t>
            </a:r>
            <a:r>
              <a:rPr lang="zh-CN" altLang="en-US"/>
              <a:t>点作垂于连线的平面，则平面上的亮度与</a:t>
            </a:r>
            <a:r>
              <a:rPr lang="en-US" altLang="zh-CN"/>
              <a:t>O</a:t>
            </a:r>
            <a:r>
              <a:rPr lang="zh-CN" altLang="en-US"/>
              <a:t>点相同，因此我们</a:t>
            </a:r>
            <a:r>
              <a:rPr lang="zh-CN" altLang="en-US" b="1"/>
              <a:t>完成了</a:t>
            </a:r>
            <a:r>
              <a:rPr lang="en-US" altLang="zh-CN" b="1"/>
              <a:t>HSI</a:t>
            </a:r>
            <a:r>
              <a:rPr lang="zh-CN" altLang="en-US" b="1"/>
              <a:t>中</a:t>
            </a:r>
            <a:r>
              <a:rPr lang="en-US" altLang="zh-CN" b="1"/>
              <a:t>I</a:t>
            </a:r>
            <a:r>
              <a:rPr lang="zh-CN" altLang="en-US" b="1"/>
              <a:t>的转换</a:t>
            </a:r>
            <a:r>
              <a:rPr lang="zh-CN" altLang="en-US"/>
              <a:t>）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007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色度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反映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了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该颜色接近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红光的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程度，或者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其波长与红光谱波长间的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差。因此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1200" b="0" i="1" dirty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为红色，</a:t>
                </a:r>
                <a:r>
                  <a:rPr lang="en-US" altLang="zh-CN" sz="1200" dirty="0">
                    <a:solidFill>
                      <a:srgbClr val="2E3033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altLang="zh-CN" sz="1200" b="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为绿色，</a:t>
                </a:r>
                <a:r>
                  <a:rPr lang="en-US" altLang="zh-CN" sz="1200" dirty="0">
                    <a:solidFill>
                      <a:srgbClr val="2E3033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240</m:t>
                        </m:r>
                      </m:e>
                      <m:sup>
                        <m:r>
                          <a:rPr lang="en-US" altLang="zh-CN" sz="1200" b="0" i="1" dirty="0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altLang="zh-CN" sz="1200" b="0" i="1" dirty="0">
                        <a:solidFill>
                          <a:srgbClr val="2E30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蓝色。</a:t>
                </a:r>
                <a:endParaRPr lang="en-US" altLang="zh-CN" sz="1200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/>
                  <a:t>两个向量决定平面上任何一个向量，参考：</a:t>
                </a:r>
                <a:r>
                  <a:rPr lang="en-US" altLang="zh-CN"/>
                  <a:t>https://zhuanlan.zhihu.com/p/267722955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1200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左图中的向量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：从代表强度</a:t>
                </a:r>
                <a:r>
                  <a:rPr lang="zh-CN" altLang="en-US" sz="1200" i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zh-CN" sz="1200" i="1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i="0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的点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O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出发、垂直于强度轴连线、并且位于</a:t>
                </a:r>
                <a:r>
                  <a:rPr lang="en-US" altLang="zh-C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Black</a:t>
                </a:r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Cyan</a:t>
                </a:r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平面内</a:t>
                </a:r>
                <a:endPara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设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向量延长线与</a:t>
                </a:r>
                <a:r>
                  <a:rPr lang="en-US" altLang="zh-CN" sz="1200" b="1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Black→ Cyan</a:t>
                </a:r>
                <a:r>
                  <a:rPr lang="en-US" altLang="zh-CN" sz="1200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向量相交于点</a:t>
                </a:r>
                <a:r>
                  <a:rPr lang="en-US" altLang="zh-CN" sz="1200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S’</a:t>
                </a:r>
                <a:r>
                  <a:rPr lang="zh-CN" altLang="en-US" sz="1200">
                    <a:solidFill>
                      <a:srgbClr val="2E30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2E3033"/>
                        </a:solidFill>
                        <a:latin typeface="Cambria Math" panose="02040503050406030204" pitchFamily="18" charset="0"/>
                      </a:rPr>
                      <m:t>饱和度</m:t>
                    </m:r>
                    <m:r>
                      <a:rPr lang="en-US" altLang="zh-CN" sz="1200" i="1" smtClean="0">
                        <a:solidFill>
                          <a:srgbClr val="2E3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i="1" smtClean="0">
                        <a:solidFill>
                          <a:srgbClr val="2E3033"/>
                        </a:solidFill>
                        <a:latin typeface="Cambria Math" panose="02040503050406030204" pitchFamily="18" charset="0"/>
                      </a:rPr>
                      <m:t>长度的比值</m:t>
                    </m:r>
                    <m:f>
                      <m:fPr>
                        <m:ctrlPr>
                          <a:rPr lang="zh-CN" alt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′||</m:t>
                        </m:r>
                      </m:den>
                    </m:f>
                  </m:oMath>
                </a14:m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。（后页中，向量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的长度是该比值的简略说法）</a:t>
                </a:r>
                <a:endParaRPr lang="en-US" altLang="zh-CN" sz="1200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b="0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色度</a:t>
                </a:r>
                <a:r>
                  <a:rPr lang="en-US" altLang="zh-CN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反映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了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该颜色接近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红光的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程度，或者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其波长与红光谱波长间的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差。因此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，</a:t>
                </a:r>
                <a:r>
                  <a:rPr lang="en-US" altLang="zh-CN" sz="1200" b="0" i="0" dirty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0^𝑜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为红色，</a:t>
                </a:r>
                <a:r>
                  <a:rPr lang="en-US" altLang="zh-CN" sz="1200" dirty="0">
                    <a:solidFill>
                      <a:srgbClr val="2E3033"/>
                    </a:solidFill>
                  </a:rPr>
                  <a:t> </a:t>
                </a:r>
                <a:r>
                  <a:rPr lang="en-US" altLang="zh-CN" sz="1200" i="0" dirty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0" i="0" dirty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120〗^𝑜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为绿色，</a:t>
                </a:r>
                <a:r>
                  <a:rPr lang="en-US" altLang="zh-CN" sz="1200" dirty="0">
                    <a:solidFill>
                      <a:srgbClr val="2E3033"/>
                    </a:solidFill>
                  </a:rPr>
                  <a:t> </a:t>
                </a:r>
                <a:r>
                  <a:rPr lang="en-US" altLang="zh-CN" sz="1200" i="0" dirty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0" i="0" dirty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240〗^𝑜  </a:t>
                </a:r>
                <a:r>
                  <a:rPr lang="zh-CN" altLang="en-US" sz="1200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为</a:t>
                </a:r>
                <a:r>
                  <a:rPr lang="zh-CN" altLang="en-US" sz="1200">
                    <a:solidFill>
                      <a:srgbClr val="2E3033"/>
                    </a:solidFill>
                    <a:latin typeface="Arial" panose="020B0604020202020204" pitchFamily="34" charset="0"/>
                  </a:rPr>
                  <a:t>蓝色。</a:t>
                </a:r>
                <a:endParaRPr lang="en-US" altLang="zh-CN" sz="1200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b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/>
                  <a:t>两个向量决定平面上任何一个向量，参考：</a:t>
                </a:r>
                <a:r>
                  <a:rPr lang="en-US" altLang="zh-CN"/>
                  <a:t>https://zhuanlan.zhihu.com/p/267722955</a:t>
                </a:r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1119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饱和度：即纯色中混入了多少白色。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9870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407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81335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相应地：上、下图分别把六边形替换为三角形和圆形。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0611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715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0566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29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441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2972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表示带转换颜色的三个分量，那么根据前面的几何意义，我们已经可以得出</a:t>
            </a:r>
            <a:r>
              <a:rPr lang="en-US" altLang="zh-CN" dirty="0"/>
              <a:t>RGB</a:t>
            </a:r>
            <a:r>
              <a:rPr lang="zh-CN" altLang="en-US" dirty="0"/>
              <a:t>到</a:t>
            </a:r>
            <a:r>
              <a:rPr lang="en-US" altLang="zh-CN" dirty="0"/>
              <a:t>HSI</a:t>
            </a:r>
            <a:r>
              <a:rPr lang="zh-CN" altLang="en-US" dirty="0"/>
              <a:t>的互换转换公式。</a:t>
            </a:r>
            <a:endParaRPr lang="en-US" altLang="zh-CN" dirty="0"/>
          </a:p>
          <a:p>
            <a:endParaRPr lang="en-US" altLang="zh-CN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/>
              <a:t>从</a:t>
            </a:r>
            <a:r>
              <a:rPr lang="en-US" altLang="zh-CN" dirty="0"/>
              <a:t>RGB</a:t>
            </a:r>
            <a:r>
              <a:rPr lang="zh-CN" altLang="en-US"/>
              <a:t>到</a:t>
            </a:r>
            <a:r>
              <a:rPr lang="en-US" altLang="zh-CN"/>
              <a:t>HSI</a:t>
            </a:r>
            <a:r>
              <a:rPr lang="zh-CN" altLang="en-US"/>
              <a:t>转换公式的证明，参考</a:t>
            </a:r>
            <a:r>
              <a:rPr lang="zh-CN" altLang="en-US" dirty="0"/>
              <a:t>：</a:t>
            </a:r>
            <a:r>
              <a:rPr lang="en-US" altLang="zh-CN" dirty="0"/>
              <a:t>https://blog.csdn.net/gongyi_yf/article/details/79671613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7278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243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上图中，可以看出以下已知条件：</a:t>
                </a:r>
                <a:endParaRPr lang="en-US" altLang="zh-CN"/>
              </a:p>
              <a:p>
                <a:r>
                  <a:rPr lang="en-US" altLang="zh-CN"/>
                  <a:t>(1) PR</a:t>
                </a:r>
                <a:r>
                  <a:rPr lang="zh-CN" altLang="en-US"/>
                  <a:t>、</a:t>
                </a:r>
                <a:r>
                  <a:rPr lang="en-US" altLang="zh-CN"/>
                  <a:t>PG</a:t>
                </a:r>
                <a:r>
                  <a:rPr lang="zh-CN" altLang="en-US"/>
                  <a:t>、</a:t>
                </a:r>
                <a:r>
                  <a:rPr lang="en-US" altLang="zh-CN"/>
                  <a:t>PB</a:t>
                </a:r>
                <a:r>
                  <a:rPr lang="zh-CN" altLang="en-US"/>
                  <a:t>分别对应</a:t>
                </a:r>
                <a:r>
                  <a:rPr lang="en-US" altLang="zh-CN"/>
                  <a:t>RGB</a:t>
                </a:r>
                <a:r>
                  <a:rPr lang="zh-CN" altLang="en-US"/>
                  <a:t>三角形的</a:t>
                </a:r>
                <a:r>
                  <a:rPr lang="en-US" altLang="zh-CN"/>
                  <a:t>Red</a:t>
                </a:r>
                <a:r>
                  <a:rPr lang="zh-CN" altLang="en-US"/>
                  <a:t>点、</a:t>
                </a:r>
                <a:r>
                  <a:rPr lang="en-US" altLang="zh-CN"/>
                  <a:t>Green</a:t>
                </a:r>
                <a:r>
                  <a:rPr lang="zh-CN" altLang="en-US"/>
                  <a:t>点、</a:t>
                </a:r>
                <a:r>
                  <a:rPr lang="en-US" altLang="zh-CN"/>
                  <a:t>Blue</a:t>
                </a:r>
                <a:r>
                  <a:rPr lang="zh-CN" altLang="en-US"/>
                  <a:t>点。</a:t>
                </a:r>
                <a:endParaRPr lang="en-US" altLang="zh-CN"/>
              </a:p>
              <a:p>
                <a:r>
                  <a:rPr lang="en-US" altLang="zh-CN"/>
                  <a:t>(2) </a:t>
                </a:r>
                <a:r>
                  <a:rPr lang="zh-CN" altLang="en-US"/>
                  <a:t>点</a:t>
                </a:r>
                <a:r>
                  <a:rPr lang="en-US" altLang="zh-CN"/>
                  <a:t>w</a:t>
                </a:r>
                <a:r>
                  <a:rPr lang="zh-CN" altLang="en-US"/>
                  <a:t>的坐标是</a:t>
                </a:r>
                <a:r>
                  <a:rPr lang="en-US" altLang="zh-CN"/>
                  <a:t>(1/3, 1/3, 1/3)</a:t>
                </a:r>
              </a:p>
              <a:p>
                <a:pPr marL="0" indent="0">
                  <a:buNone/>
                </a:pPr>
                <a:r>
                  <a:rPr lang="en-US" altLang="zh-CN"/>
                  <a:t>(3) </a:t>
                </a:r>
                <a:r>
                  <a:rPr lang="zh-CN" altLang="en-US"/>
                  <a:t>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R</a:t>
                </a:r>
                <a:r>
                  <a:rPr lang="en-US" altLang="zh-CN"/>
                  <a:t>W</a:t>
                </a:r>
                <a:r>
                  <a:rPr lang="zh-CN" altLang="en-US"/>
                  <a:t>与直线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G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B</a:t>
                </a:r>
                <a:r>
                  <a:rPr lang="zh-CN" altLang="en-US"/>
                  <a:t>相交于点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R</a:t>
                </a:r>
                <a:r>
                  <a:rPr lang="zh-CN" altLang="en-US"/>
                  <a:t>，类似地，有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G</a:t>
                </a:r>
                <a:r>
                  <a:rPr lang="zh-CN" altLang="en-US"/>
                  <a:t>和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B</a:t>
                </a:r>
              </a:p>
              <a:p>
                <a:pPr marL="0" indent="0">
                  <a:buNone/>
                </a:pPr>
                <a:r>
                  <a:rPr lang="en-US" altLang="zh-CN" sz="1200" b="0">
                    <a:solidFill>
                      <a:srgbClr val="000000"/>
                    </a:solidFill>
                  </a:rPr>
                  <a:t>(4)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000" smtClean="0"/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smtClean="0"/>
                          <m:t>R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000" smtClean="0"/>
                          <m:t>P</m:t>
                        </m:r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000" smtClean="0"/>
                          <m:t>P</m:t>
                        </m:r>
                        <m:r>
                          <m:rPr>
                            <m:sty m:val="p"/>
                          </m:rPr>
                          <a:rPr lang="en-US" altLang="zh-CN" sz="2000" i="1" baseline="-2500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0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/>
                  <a:t>(5) </a:t>
                </a:r>
                <a:r>
                  <a:rPr lang="zh-CN" altLang="en-US" sz="2000"/>
                  <a:t>在直角三角形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nor/>
                      </m:rPr>
                      <a:rPr lang="en-US" altLang="zh-CN" sz="2000" baseline="-25000" smtClean="0"/>
                      <m:t>R</m:t>
                    </m:r>
                    <m:r>
                      <m:rPr>
                        <m:nor/>
                      </m:rPr>
                      <a:rPr lang="en-US" altLang="zh-CN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00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nor/>
                      </m:rPr>
                      <a:rPr lang="en-US" altLang="zh-CN" sz="2000" baseline="-25000" smtClean="0"/>
                      <m:t>G</m:t>
                    </m:r>
                  </m:oMath>
                </a14:m>
                <a:r>
                  <a:rPr lang="zh-CN" altLang="en-US" sz="2000"/>
                  <a:t>中的任意点</a:t>
                </a:r>
                <a:r>
                  <a:rPr lang="en-US" altLang="zh-CN" sz="2000"/>
                  <a:t>(r0,g0,b0)</a:t>
                </a:r>
                <a:r>
                  <a:rPr lang="zh-CN" altLang="en-US" sz="2000"/>
                  <a:t>满足：</a:t>
                </a:r>
                <a:r>
                  <a:rPr lang="en-US" altLang="zh-CN" sz="2000"/>
                  <a:t>b0 &lt;= g0</a:t>
                </a:r>
                <a:r>
                  <a:rPr lang="zh-CN" altLang="en-US" sz="2000"/>
                  <a:t>（类似地，在其他直角三角形中，有类似的结论）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/>
                  <a:t>(6) </a:t>
                </a:r>
                <a:r>
                  <a:rPr lang="zh-CN" altLang="en-US" sz="2000"/>
                  <a:t>三角形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nor/>
                      </m:rPr>
                      <a:rPr lang="en-US" altLang="zh-CN" sz="2000" baseline="-25000" smtClean="0"/>
                      <m:t>R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nor/>
                      </m:rPr>
                      <a:rPr lang="en-US" altLang="zh-CN" sz="2000" baseline="-25000" smtClean="0"/>
                      <m:t>G</m:t>
                    </m:r>
                  </m:oMath>
                </a14:m>
                <a:r>
                  <a:rPr lang="zh-CN" altLang="en-US" sz="2000"/>
                  <a:t>中：</a:t>
                </a:r>
                <a:r>
                  <a:rPr lang="en-US" altLang="zh-CN" sz="2000"/>
                  <a:t>b0</a:t>
                </a:r>
                <a:r>
                  <a:rPr lang="zh-CN" altLang="en-US" sz="2000"/>
                  <a:t>。</a:t>
                </a:r>
                <a:endParaRPr lang="en-US" altLang="zh-CN" sz="2000"/>
              </a:p>
              <a:p>
                <a:pPr marL="0" indent="0">
                  <a:buNone/>
                </a:pPr>
                <a:r>
                  <a:rPr lang="zh-CN" altLang="en-US" sz="2000"/>
                  <a:t>     三角形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nor/>
                      </m:rPr>
                      <a:rPr lang="en-US" altLang="zh-CN" sz="2000" baseline="-25000" smtClean="0"/>
                      <m:t>R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/>
                  <a:t>中：</a:t>
                </a:r>
                <a:r>
                  <a:rPr lang="en-US" altLang="zh-CN" sz="2000"/>
                  <a:t>g0</a:t>
                </a:r>
                <a:r>
                  <a:rPr lang="zh-CN" altLang="en-US" sz="2000"/>
                  <a:t>最小。</a:t>
                </a:r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     </a:t>
                </a:r>
                <a:r>
                  <a:rPr lang="zh-CN" altLang="en-US" sz="2000"/>
                  <a:t>三角形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mtClean="0"/>
                      <m:t>P</m:t>
                    </m:r>
                    <m:r>
                      <m:rPr>
                        <m:sty m:val="p"/>
                      </m:rPr>
                      <a:rPr lang="en-US" altLang="zh-CN" sz="2000" i="1" baseline="-25000" smtClean="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/>
                  <a:t>中：</a:t>
                </a:r>
                <a:r>
                  <a:rPr lang="en-US" altLang="zh-CN" sz="2000"/>
                  <a:t>r0</a:t>
                </a:r>
                <a:r>
                  <a:rPr lang="zh-CN" altLang="en-US" sz="2000"/>
                  <a:t>最小。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上图中，可以看出以下已知条件：</a:t>
                </a:r>
                <a:endParaRPr lang="en-US" altLang="zh-CN"/>
              </a:p>
              <a:p>
                <a:r>
                  <a:rPr lang="en-US" altLang="zh-CN"/>
                  <a:t>(1) PR</a:t>
                </a:r>
                <a:r>
                  <a:rPr lang="zh-CN" altLang="en-US"/>
                  <a:t>、</a:t>
                </a:r>
                <a:r>
                  <a:rPr lang="en-US" altLang="zh-CN"/>
                  <a:t>PG</a:t>
                </a:r>
                <a:r>
                  <a:rPr lang="zh-CN" altLang="en-US"/>
                  <a:t>、</a:t>
                </a:r>
                <a:r>
                  <a:rPr lang="en-US" altLang="zh-CN"/>
                  <a:t>PB</a:t>
                </a:r>
                <a:r>
                  <a:rPr lang="zh-CN" altLang="en-US"/>
                  <a:t>分别对应</a:t>
                </a:r>
                <a:r>
                  <a:rPr lang="en-US" altLang="zh-CN"/>
                  <a:t>RGB</a:t>
                </a:r>
                <a:r>
                  <a:rPr lang="zh-CN" altLang="en-US"/>
                  <a:t>三角形的</a:t>
                </a:r>
                <a:r>
                  <a:rPr lang="en-US" altLang="zh-CN"/>
                  <a:t>Red</a:t>
                </a:r>
                <a:r>
                  <a:rPr lang="zh-CN" altLang="en-US"/>
                  <a:t>点、</a:t>
                </a:r>
                <a:r>
                  <a:rPr lang="en-US" altLang="zh-CN"/>
                  <a:t>Green</a:t>
                </a:r>
                <a:r>
                  <a:rPr lang="zh-CN" altLang="en-US"/>
                  <a:t>点、</a:t>
                </a:r>
                <a:r>
                  <a:rPr lang="en-US" altLang="zh-CN"/>
                  <a:t>Blue</a:t>
                </a:r>
                <a:r>
                  <a:rPr lang="zh-CN" altLang="en-US"/>
                  <a:t>点。</a:t>
                </a:r>
                <a:endParaRPr lang="en-US" altLang="zh-CN"/>
              </a:p>
              <a:p>
                <a:r>
                  <a:rPr lang="en-US" altLang="zh-CN"/>
                  <a:t>(2) </a:t>
                </a:r>
                <a:r>
                  <a:rPr lang="zh-CN" altLang="en-US"/>
                  <a:t>点</a:t>
                </a:r>
                <a:r>
                  <a:rPr lang="en-US" altLang="zh-CN"/>
                  <a:t>w</a:t>
                </a:r>
                <a:r>
                  <a:rPr lang="zh-CN" altLang="en-US"/>
                  <a:t>的坐标是</a:t>
                </a:r>
                <a:r>
                  <a:rPr lang="en-US" altLang="zh-CN"/>
                  <a:t>(1/3, 1/3, 1/3)</a:t>
                </a:r>
              </a:p>
              <a:p>
                <a:pPr marL="0" indent="0">
                  <a:buNone/>
                </a:pPr>
                <a:r>
                  <a:rPr lang="en-US" altLang="zh-CN"/>
                  <a:t>(3) </a:t>
                </a:r>
                <a:r>
                  <a:rPr lang="zh-CN" altLang="en-US"/>
                  <a:t>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R</a:t>
                </a:r>
                <a:r>
                  <a:rPr lang="en-US" altLang="zh-CN"/>
                  <a:t>W</a:t>
                </a:r>
                <a:r>
                  <a:rPr lang="zh-CN" altLang="en-US"/>
                  <a:t>与直线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G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B</a:t>
                </a:r>
                <a:r>
                  <a:rPr lang="zh-CN" altLang="en-US"/>
                  <a:t>相交于点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R</a:t>
                </a:r>
                <a:r>
                  <a:rPr lang="zh-CN" altLang="en-US"/>
                  <a:t>，类似地，有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G</a:t>
                </a:r>
                <a:r>
                  <a:rPr lang="zh-CN" altLang="en-US"/>
                  <a:t>和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B</a:t>
                </a:r>
              </a:p>
              <a:p>
                <a:pPr marL="0" indent="0">
                  <a:buNone/>
                </a:pPr>
                <a:r>
                  <a:rPr lang="en-US" altLang="zh-CN" sz="1200" b="0">
                    <a:solidFill>
                      <a:srgbClr val="000000"/>
                    </a:solidFill>
                  </a:rPr>
                  <a:t>(4)  </a:t>
                </a:r>
                <a:r>
                  <a:rPr lang="zh-CN" altLang="en-US" sz="20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sz="2000" i="0"/>
                  <a:t>P</a:t>
                </a:r>
                <a:r>
                  <a:rPr lang="en-US" altLang="zh-CN" sz="2000" i="0" baseline="-25000"/>
                  <a:t>R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20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sz="2000" i="0"/>
                  <a:t>P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" G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"Q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20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sz="2000" i="0"/>
                  <a:t>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" B</a:t>
                </a:r>
                <a:r>
                  <a:rPr lang="en-US" altLang="zh-CN" sz="20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altLang="zh-CN" sz="20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20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zh-CN" altLang="en-US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/</a:t>
                </a:r>
                <a:r>
                  <a:rPr lang="en-US" altLang="zh-CN" sz="20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3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/>
                  <a:t>(5) </a:t>
                </a:r>
                <a:r>
                  <a:rPr lang="zh-CN" altLang="en-US" sz="2000"/>
                  <a:t>在直角三角形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"P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R</a:t>
                </a:r>
                <a:r>
                  <a:rPr lang="en-US" altLang="zh-CN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20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G</a:t>
                </a:r>
                <a:r>
                  <a:rPr lang="zh-CN" altLang="en-US" sz="2000" i="0" baseline="-25000"/>
                  <a:t>"</a:t>
                </a:r>
                <a:r>
                  <a:rPr lang="zh-CN" altLang="en-US" sz="2000"/>
                  <a:t>中的任意点</a:t>
                </a:r>
                <a:r>
                  <a:rPr lang="en-US" altLang="zh-CN" sz="2000"/>
                  <a:t>(r0,g0,b0)</a:t>
                </a:r>
                <a:r>
                  <a:rPr lang="zh-CN" altLang="en-US" sz="2000"/>
                  <a:t>满足：</a:t>
                </a:r>
                <a:r>
                  <a:rPr lang="en-US" altLang="zh-CN" sz="2000"/>
                  <a:t>b0 &lt;= g0</a:t>
                </a:r>
                <a:r>
                  <a:rPr lang="zh-CN" altLang="en-US" sz="2000"/>
                  <a:t>（类似地，在其他直角三角形中，有类似的结论）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/>
                  <a:t>(6) </a:t>
                </a:r>
                <a:r>
                  <a:rPr lang="zh-CN" altLang="en-US" sz="2000"/>
                  <a:t>三角形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"P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R</a:t>
                </a:r>
                <a:r>
                  <a:rPr lang="en-US" altLang="zh-CN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G</a:t>
                </a:r>
                <a:r>
                  <a:rPr lang="zh-CN" altLang="en-US" sz="2000" i="0" baseline="-25000"/>
                  <a:t>"</a:t>
                </a:r>
                <a:r>
                  <a:rPr lang="zh-CN" altLang="en-US" sz="2000"/>
                  <a:t>中：</a:t>
                </a:r>
                <a:r>
                  <a:rPr lang="en-US" altLang="zh-CN" sz="2000"/>
                  <a:t>b0</a:t>
                </a:r>
                <a:r>
                  <a:rPr lang="zh-CN" altLang="en-US" sz="2000"/>
                  <a:t>。</a:t>
                </a:r>
                <a:endParaRPr lang="en-US" altLang="zh-CN" sz="2000"/>
              </a:p>
              <a:p>
                <a:pPr marL="0" indent="0">
                  <a:buNone/>
                </a:pPr>
                <a:r>
                  <a:rPr lang="zh-CN" altLang="en-US" sz="2000"/>
                  <a:t>     三角形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"P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R</a:t>
                </a:r>
                <a:r>
                  <a:rPr lang="en-US" altLang="zh-CN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WP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zh-CN" altLang="en-US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zh-CN" altLang="en-US" sz="2000"/>
                  <a:t>中：</a:t>
                </a:r>
                <a:r>
                  <a:rPr lang="en-US" altLang="zh-CN" sz="2000"/>
                  <a:t>g0</a:t>
                </a:r>
                <a:r>
                  <a:rPr lang="zh-CN" altLang="en-US" sz="2000"/>
                  <a:t>最小。</a:t>
                </a:r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     </a:t>
                </a:r>
                <a:r>
                  <a:rPr lang="zh-CN" altLang="en-US" sz="2000"/>
                  <a:t>三角形</a:t>
                </a:r>
                <a:r>
                  <a:rPr lang="en-US" altLang="zh-CN" sz="2000" i="0">
                    <a:latin typeface="Cambria Math" panose="02040503050406030204" pitchFamily="18" charset="0"/>
                  </a:rPr>
                  <a:t>"P</a:t>
                </a:r>
                <a:r>
                  <a:rPr lang="en-US" altLang="zh-CN" sz="2000" i="0" baseline="-25000">
                    <a:latin typeface="Cambria Math" panose="02040503050406030204" pitchFamily="18" charset="0"/>
                  </a:rPr>
                  <a:t>" G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WP</a:t>
                </a:r>
                <a:r>
                  <a:rPr lang="en-US" altLang="zh-CN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zh-CN" altLang="en-US" sz="20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zh-CN" altLang="en-US" sz="2000"/>
                  <a:t>中：</a:t>
                </a:r>
                <a:r>
                  <a:rPr lang="en-US" altLang="zh-CN" sz="2000"/>
                  <a:t>r0</a:t>
                </a:r>
                <a:r>
                  <a:rPr lang="zh-CN" altLang="en-US" sz="2000"/>
                  <a:t>最小。</a:t>
                </a:r>
                <a:endParaRPr lang="en-US" altLang="zh-CN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0859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/>
                  <a:t>左图用于后面证明</a:t>
                </a:r>
                <a:r>
                  <a:rPr lang="en-US" altLang="zh-CN" sz="1200"/>
                  <a:t>S</a:t>
                </a:r>
                <a:r>
                  <a:rPr lang="zh-CN" altLang="en-US" sz="1200"/>
                  <a:t>：其中，</a:t>
                </a:r>
                <a:r>
                  <a:rPr lang="en-US" altLang="zh-CN" sz="1200"/>
                  <a:t>WT</a:t>
                </a:r>
                <a:r>
                  <a:rPr lang="zh-CN" altLang="en-US" sz="1200"/>
                  <a:t>垂直于底面，</a:t>
                </a:r>
                <a:r>
                  <a:rPr lang="en-US" altLang="zh-CN" sz="1200"/>
                  <a:t>PQ</a:t>
                </a:r>
                <a:r>
                  <a:rPr lang="zh-CN" altLang="en-US" sz="1200"/>
                  <a:t>垂直于</a:t>
                </a:r>
                <a:r>
                  <a:rPr lang="en-US" altLang="zh-CN" sz="1200"/>
                  <a:t>WT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上图图中，</a:t>
                </a:r>
                <a:r>
                  <a:rPr lang="en-US" altLang="zh-CN"/>
                  <a:t>PR</a:t>
                </a:r>
                <a:r>
                  <a:rPr lang="zh-CN" altLang="en-US"/>
                  <a:t>、</a:t>
                </a:r>
                <a:r>
                  <a:rPr lang="en-US" altLang="zh-CN"/>
                  <a:t>PG</a:t>
                </a:r>
                <a:r>
                  <a:rPr lang="zh-CN" altLang="en-US"/>
                  <a:t>、</a:t>
                </a:r>
                <a:r>
                  <a:rPr lang="en-US" altLang="zh-CN"/>
                  <a:t>PB</a:t>
                </a:r>
                <a:r>
                  <a:rPr lang="zh-CN" altLang="en-US"/>
                  <a:t>分别对应</a:t>
                </a:r>
                <a:r>
                  <a:rPr lang="en-US" altLang="zh-CN"/>
                  <a:t>RGB</a:t>
                </a:r>
                <a:r>
                  <a:rPr lang="zh-CN" altLang="en-US"/>
                  <a:t>三角形的</a:t>
                </a:r>
                <a:r>
                  <a:rPr lang="en-US" altLang="zh-CN"/>
                  <a:t>Red</a:t>
                </a:r>
                <a:r>
                  <a:rPr lang="zh-CN" altLang="en-US"/>
                  <a:t>点、</a:t>
                </a:r>
                <a:r>
                  <a:rPr lang="en-US" altLang="zh-CN"/>
                  <a:t>Green</a:t>
                </a:r>
                <a:r>
                  <a:rPr lang="zh-CN" altLang="en-US"/>
                  <a:t>点、</a:t>
                </a:r>
                <a:r>
                  <a:rPr lang="en-US" altLang="zh-CN"/>
                  <a:t>Blue</a:t>
                </a:r>
                <a:r>
                  <a:rPr lang="zh-CN" altLang="en-US"/>
                  <a:t>点。并且可以看出以下已知条件：</a:t>
                </a:r>
                <a:endParaRPr lang="en-US" altLang="zh-CN"/>
              </a:p>
              <a:p>
                <a:r>
                  <a:rPr lang="en-US" altLang="zh-CN"/>
                  <a:t>(1) </a:t>
                </a:r>
                <a:r>
                  <a:rPr lang="zh-CN" altLang="en-US"/>
                  <a:t>点</a:t>
                </a:r>
                <a:r>
                  <a:rPr lang="en-US" altLang="zh-CN"/>
                  <a:t>w</a:t>
                </a:r>
                <a:r>
                  <a:rPr lang="zh-CN" altLang="en-US"/>
                  <a:t>的坐标是</a:t>
                </a:r>
                <a:r>
                  <a:rPr lang="en-US" altLang="zh-CN"/>
                  <a:t>(1/3, 1/3, 1/3)</a:t>
                </a:r>
              </a:p>
              <a:p>
                <a:pPr marL="228600" indent="-228600">
                  <a:buAutoNum type="arabicParenBoth" startAt="2"/>
                </a:pPr>
                <a:r>
                  <a:rPr lang="en-US" altLang="zh-CN"/>
                  <a:t> </a:t>
                </a:r>
                <a:r>
                  <a:rPr lang="zh-CN" altLang="en-US"/>
                  <a:t>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R</a:t>
                </a:r>
                <a:r>
                  <a:rPr lang="en-US" altLang="zh-CN"/>
                  <a:t>W</a:t>
                </a:r>
                <a:r>
                  <a:rPr lang="zh-CN" altLang="en-US"/>
                  <a:t>与直线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G</a:t>
                </a:r>
                <a:r>
                  <a:rPr lang="en-US" altLang="zh-CN"/>
                  <a:t>P</a:t>
                </a:r>
                <a:r>
                  <a:rPr lang="en-US" altLang="zh-CN" baseline="-25000"/>
                  <a:t>B</a:t>
                </a:r>
                <a:r>
                  <a:rPr lang="zh-CN" altLang="en-US"/>
                  <a:t>相交于点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R</a:t>
                </a:r>
                <a:r>
                  <a:rPr lang="zh-CN" altLang="en-US"/>
                  <a:t>，类似地，有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G</a:t>
                </a:r>
                <a:r>
                  <a:rPr lang="zh-CN" altLang="en-US"/>
                  <a:t>和</a:t>
                </a:r>
                <a:r>
                  <a:rPr lang="en-US" altLang="zh-CN"/>
                  <a:t>Q</a:t>
                </a:r>
                <a:r>
                  <a:rPr lang="en-US" altLang="zh-CN" baseline="-25000"/>
                  <a:t>B</a:t>
                </a:r>
              </a:p>
              <a:p>
                <a:pPr marL="0" indent="0">
                  <a:buNone/>
                </a:pPr>
                <a:r>
                  <a:rPr lang="en-US" altLang="zh-CN" sz="1200" b="0">
                    <a:solidFill>
                      <a:srgbClr val="000000"/>
                    </a:solidFill>
                  </a:rPr>
                  <a:t>(3) 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i="0"/>
                  <a:t>P</a:t>
                </a:r>
                <a:r>
                  <a:rPr lang="en-US" altLang="zh-CN" i="0" baseline="-25000"/>
                  <a:t>R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i="0"/>
                  <a:t>P</a:t>
                </a:r>
                <a:r>
                  <a:rPr lang="en-US" altLang="zh-CN" i="0" baseline="-25000"/>
                  <a:t>R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|𝑊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|"</a:t>
                </a:r>
                <a:r>
                  <a:rPr lang="en-US" altLang="zh-CN" i="0"/>
                  <a:t>P</a:t>
                </a:r>
                <a:r>
                  <a:rPr lang="en-US" altLang="zh-CN" i="0" baseline="-25000"/>
                  <a:t>R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zh-CN" sz="1200" b="0" i="0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altLang="zh-CN" sz="1200" b="0" i="0" baseline="-250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zh-CN" altLang="en-US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</a:t>
                </a:r>
                <a:endParaRPr lang="en-US" altLang="zh-CN" sz="12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9014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B&gt;G</a:t>
            </a:r>
            <a:r>
              <a:rPr lang="zh-CN" altLang="en-US"/>
              <a:t>时，色调的值为</a:t>
            </a:r>
            <a:r>
              <a:rPr lang="en-US" altLang="zh-CN"/>
              <a:t>360</a:t>
            </a:r>
            <a:r>
              <a:rPr lang="zh-CN" altLang="en-US"/>
              <a:t>度</a:t>
            </a:r>
            <a:r>
              <a:rPr lang="en-US" altLang="zh-CN"/>
              <a:t>-H</a:t>
            </a:r>
            <a:r>
              <a:rPr lang="zh-CN" altLang="en-US"/>
              <a:t>：可有已知条件</a:t>
            </a:r>
            <a:r>
              <a:rPr lang="en-US" altLang="zh-CN"/>
              <a:t>(4)</a:t>
            </a:r>
            <a:r>
              <a:rPr lang="zh-CN" altLang="en-US"/>
              <a:t>直接得到。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4445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的公式标明，其值是归一化的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2780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HSI to </a:t>
                </a:r>
                <a:r>
                  <a:rPr lang="en-US" altLang="zh-CN"/>
                  <a:t>RGB</a:t>
                </a:r>
                <a:r>
                  <a:rPr lang="zh-CN" altLang="en-US"/>
                  <a:t>：使用反函数即可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E3033"/>
                        </a:solidFill>
                        <a:effectLst/>
                        <a:latin typeface="Cambria Math" panose="02040503050406030204" pitchFamily="18" charset="0"/>
                      </a:rPr>
                      <m:t>当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/>
                  <a:t>：点</a:t>
                </a:r>
                <a:r>
                  <a:rPr lang="en-US" altLang="zh-CN" i="1"/>
                  <a:t>P </a:t>
                </a:r>
                <a:r>
                  <a:rPr lang="zh-CN" altLang="en-US" i="0"/>
                  <a:t>位于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altLang="zh-CN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1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1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zh-CN" altLang="en-US"/>
                  <a:t>中，此时</a:t>
                </a:r>
                <a:r>
                  <a:rPr lang="en-US" altLang="zh-CN"/>
                  <a:t>min</a:t>
                </a:r>
                <a:r>
                  <a:rPr lang="en-US" altLang="zh-CN" dirty="0"/>
                  <a:t>(R,G,B</a:t>
                </a:r>
                <a:r>
                  <a:rPr lang="en-US" altLang="zh-CN"/>
                  <a:t>)=B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/>
                  <a:t>1</a:t>
                </a:r>
                <a:r>
                  <a:rPr lang="zh-CN" altLang="en-US"/>
                  <a:t>）因此，由公式</a:t>
                </a:r>
                <a:r>
                  <a:rPr lang="en-US" altLang="zh-CN"/>
                  <a:t>RGB-&gt;S</a:t>
                </a:r>
                <a:r>
                  <a:rPr lang="zh-CN" altLang="en-US"/>
                  <a:t>的反函数，可得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/>
                  <a:t>2</a:t>
                </a:r>
                <a:r>
                  <a:rPr lang="zh-CN" altLang="en-US" sz="1200"/>
                  <a:t>）然后，由后页的推导，可得</a:t>
                </a:r>
                <a:r>
                  <a:rPr lang="en-US" altLang="zh-CN" sz="1200"/>
                  <a:t>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/>
                  <a:t>3</a:t>
                </a:r>
                <a:r>
                  <a:rPr lang="zh-CN" altLang="en-US" sz="1200"/>
                  <a:t>）最后，</a:t>
                </a:r>
                <a:r>
                  <a:rPr lang="zh-CN" altLang="en-US"/>
                  <a:t>由公式</a:t>
                </a:r>
                <a:r>
                  <a:rPr lang="en-US" altLang="zh-CN"/>
                  <a:t>RGB-&gt;H</a:t>
                </a:r>
                <a:r>
                  <a:rPr lang="zh-CN" altLang="en-US"/>
                  <a:t>的反函数，可得：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120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sz="120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E3033"/>
                        </a:solidFill>
                        <a:effectLst/>
                        <a:latin typeface="Cambria Math" panose="02040503050406030204" pitchFamily="18" charset="0"/>
                      </a:rPr>
                      <m:t>当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𝟐𝟒𝟎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𝟐𝟒𝟎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𝟑𝟔𝟎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2E3033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/>
                  <a:t>，</a:t>
                </a:r>
                <a:r>
                  <a:rPr lang="en-US" altLang="zh-CN"/>
                  <a:t>min</a:t>
                </a:r>
                <a:r>
                  <a:rPr lang="en-US" altLang="zh-CN" dirty="0"/>
                  <a:t>(R,G,</a:t>
                </a:r>
                <a:r>
                  <a:rPr lang="en-US" altLang="zh-CN"/>
                  <a:t>B)</a:t>
                </a:r>
                <a:r>
                  <a:rPr lang="zh-CN" altLang="en-US"/>
                  <a:t>分别等于</a:t>
                </a:r>
                <a:r>
                  <a:rPr lang="en-US" altLang="zh-CN"/>
                  <a:t>R</a:t>
                </a:r>
                <a:r>
                  <a:rPr lang="zh-CN" altLang="en-US"/>
                  <a:t>和</a:t>
                </a:r>
                <a:r>
                  <a:rPr lang="en-US" altLang="zh-CN"/>
                  <a:t>B</a:t>
                </a:r>
                <a:r>
                  <a:rPr lang="zh-CN" altLang="en-US"/>
                  <a:t>，类推即可。</a:t>
                </a:r>
                <a:endParaRPr lang="en-US" altLang="zh-CN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sz="120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zh-CN" altLang="en-US" sz="120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HSI to RGB</a:t>
                </a:r>
                <a:r>
                  <a:rPr lang="zh-CN" altLang="en-US" dirty="0"/>
                  <a:t>：即上一页公式的反函数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注：</a:t>
                </a:r>
                <a:r>
                  <a:rPr lang="en-US" altLang="zh-CN" dirty="0"/>
                  <a:t>min(R,G,B)=B</a:t>
                </a:r>
                <a:r>
                  <a:rPr lang="zh-CN" altLang="en-US" dirty="0"/>
                  <a:t>时，即</a:t>
                </a:r>
                <a:r>
                  <a:rPr lang="en-US" altLang="zh-CN" b="1" i="0">
                    <a:solidFill>
                      <a:srgbClr val="2E3033"/>
                    </a:solidFill>
                    <a:effectLst/>
                    <a:latin typeface="Cambria Math" panose="02040503050406030204" pitchFamily="18" charset="0"/>
                  </a:rPr>
                  <a:t>𝟎^</a:t>
                </a:r>
                <a:r>
                  <a:rPr lang="en-US" altLang="zh-CN" b="1" i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o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:r>
                  <a:rPr lang="en-US" altLang="zh-CN" b="1" i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〖𝟏𝟐𝟎〗^𝒐</a:t>
                </a:r>
                <a:r>
                  <a:rPr lang="zh-CN" altLang="en-US" dirty="0"/>
                  <a:t>，类推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4654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sz="120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zh-CN" altLang="en-US" sz="120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HSI to RGB</a:t>
                </a:r>
                <a:r>
                  <a:rPr lang="zh-CN" altLang="en-US" dirty="0"/>
                  <a:t>：即上一页公式的反函数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注：</a:t>
                </a:r>
                <a:r>
                  <a:rPr lang="en-US" altLang="zh-CN" dirty="0"/>
                  <a:t>min(R,G,B)=B</a:t>
                </a:r>
                <a:r>
                  <a:rPr lang="zh-CN" altLang="en-US" dirty="0"/>
                  <a:t>时，即</a:t>
                </a:r>
                <a:r>
                  <a:rPr lang="en-US" altLang="zh-CN" b="1" i="0">
                    <a:solidFill>
                      <a:srgbClr val="2E3033"/>
                    </a:solidFill>
                    <a:effectLst/>
                    <a:latin typeface="Cambria Math" panose="02040503050406030204" pitchFamily="18" charset="0"/>
                  </a:rPr>
                  <a:t>𝟎^</a:t>
                </a:r>
                <a:r>
                  <a:rPr lang="en-US" altLang="zh-CN" b="1" i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o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:r>
                  <a:rPr lang="en-US" altLang="zh-CN" b="1" i="0">
                    <a:solidFill>
                      <a:srgbClr val="2E3033"/>
                    </a:solidFill>
                    <a:latin typeface="Cambria Math" panose="02040503050406030204" pitchFamily="18" charset="0"/>
                  </a:rPr>
                  <a:t>〖𝟏𝟐𝟎〗^𝒐</a:t>
                </a:r>
                <a:r>
                  <a:rPr lang="zh-CN" altLang="en-US" dirty="0"/>
                  <a:t>，类推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4562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/>
                  <a:t>图</a:t>
                </a:r>
                <a:r>
                  <a:rPr kumimoji="1" lang="en-US" altLang="zh-CN"/>
                  <a:t>(a)</a:t>
                </a:r>
                <a:r>
                  <a:rPr kumimoji="1" lang="zh-CN" altLang="en-US"/>
                  <a:t>中：</a:t>
                </a:r>
                <a:r>
                  <a:rPr kumimoji="1" lang="en-US" altLang="zh-CN"/>
                  <a:t>W</a:t>
                </a:r>
                <a:r>
                  <a:rPr kumimoji="1" lang="zh-CN" altLang="en-US"/>
                  <a:t>点到三个坐标平面的距离都是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/>
                  <a:t>图</a:t>
                </a:r>
                <a:r>
                  <a:rPr kumimoji="1" lang="en-US" altLang="zh-CN"/>
                  <a:t>(b)</a:t>
                </a:r>
                <a:r>
                  <a:rPr kumimoji="1" lang="zh-CN" altLang="en-US"/>
                  <a:t>中：</a:t>
                </a:r>
                <a:r>
                  <a:rPr kumimoji="1" lang="en-US" altLang="zh-CN"/>
                  <a:t>W</a:t>
                </a:r>
                <a:r>
                  <a:rPr kumimoji="1" lang="zh-CN" altLang="en-US"/>
                  <a:t>点到等边三角形各边的距离是相等的</a:t>
                </a:r>
                <a:endParaRPr kumimoji="1" lang="zh-CN" altLang="en-US" dirty="0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/>
                  <a:t>图</a:t>
                </a:r>
                <a:r>
                  <a:rPr kumimoji="1" lang="en-US" altLang="zh-CN"/>
                  <a:t>(a)</a:t>
                </a:r>
                <a:r>
                  <a:rPr kumimoji="1" lang="zh-CN" altLang="en-US"/>
                  <a:t>中：</a:t>
                </a:r>
                <a:r>
                  <a:rPr kumimoji="1" lang="en-US" altLang="zh-CN"/>
                  <a:t>W</a:t>
                </a:r>
                <a:r>
                  <a:rPr kumimoji="1" lang="zh-CN" altLang="en-US"/>
                  <a:t>点到三个坐标平面的距离都是 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1/3</a:t>
                </a:r>
                <a:endParaRPr kumimoji="1"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/>
                  <a:t>图</a:t>
                </a:r>
                <a:r>
                  <a:rPr kumimoji="1" lang="en-US" altLang="zh-CN"/>
                  <a:t>(b)</a:t>
                </a:r>
                <a:r>
                  <a:rPr kumimoji="1" lang="zh-CN" altLang="en-US"/>
                  <a:t>中：</a:t>
                </a:r>
                <a:r>
                  <a:rPr kumimoji="1" lang="en-US" altLang="zh-CN"/>
                  <a:t>W</a:t>
                </a:r>
                <a:r>
                  <a:rPr kumimoji="1" lang="zh-CN" altLang="en-US"/>
                  <a:t>点到等边三角形各边的距离是相等的</a:t>
                </a:r>
                <a:endParaRPr kumimoji="1" lang="zh-CN" altLang="en-US" dirty="0"/>
              </a:p>
              <a:p>
                <a:endParaRPr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4769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240</m:t>
                        </m:r>
                      </m:e>
                      <m:sup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b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240</m:t>
                        </m:r>
                      </m:e>
                      <m:sup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300</m:t>
                        </m:r>
                      </m:e>
                      <m:sup>
                        <m:r>
                          <a:rPr lang="en-US" altLang="zh-CN" sz="1200" b="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1200" b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时，</a:t>
                </a:r>
                <a:endParaRPr lang="en-US" altLang="zh-CN" sz="1200" b="0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用同样的方法可分别证明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和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B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的公式，</a:t>
                </a:r>
                <a:endParaRPr lang="en-US" altLang="zh-CN" sz="1200" b="0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只需修改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QT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垂直于哪个坐标平面即可。</a:t>
                </a:r>
                <a:endParaRPr lang="en-US" altLang="zh-CN" sz="1200" b="0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当</a:t>
                </a:r>
                <a:r>
                  <a:rPr lang="en-US" altLang="zh-CN" sz="1200" b="0" i="0">
                    <a:solidFill>
                      <a:srgbClr val="3333FF"/>
                    </a:solidFill>
                    <a:latin typeface="Cambria Math" panose="02040503050406030204" pitchFamily="18" charset="0"/>
                  </a:rPr>
                  <a:t>〖120〗^𝑜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:r>
                  <a:rPr lang="en-US" altLang="zh-CN" sz="1200" b="0" i="0">
                    <a:solidFill>
                      <a:srgbClr val="3333FF"/>
                    </a:solidFill>
                    <a:latin typeface="Cambria Math" panose="02040503050406030204" pitchFamily="18" charset="0"/>
                  </a:rPr>
                  <a:t>〖240〗^𝑜</a:t>
                </a:r>
                <a:r>
                  <a:rPr lang="zh-CN" altLang="en-US" b="0"/>
                  <a:t>，</a:t>
                </a:r>
                <a:r>
                  <a:rPr lang="en-US" altLang="zh-CN" sz="1200" b="0" i="0">
                    <a:solidFill>
                      <a:srgbClr val="3333FF"/>
                    </a:solidFill>
                    <a:latin typeface="Cambria Math" panose="02040503050406030204" pitchFamily="18" charset="0"/>
                  </a:rPr>
                  <a:t>〖240〗^𝑜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1200" b="0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:r>
                  <a:rPr lang="en-US" altLang="zh-CN" sz="1200" b="0" i="0">
                    <a:solidFill>
                      <a:srgbClr val="3333FF"/>
                    </a:solidFill>
                    <a:latin typeface="Cambria Math" panose="02040503050406030204" pitchFamily="18" charset="0"/>
                  </a:rPr>
                  <a:t>〖300〗^𝑜</a:t>
                </a:r>
                <a:r>
                  <a:rPr lang="zh-CN" altLang="en-US" sz="1200" b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时，</a:t>
                </a:r>
                <a:endParaRPr lang="en-US" altLang="zh-CN" sz="1200" b="0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用同样的方法可分别证明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和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B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的公式，</a:t>
                </a:r>
                <a:endParaRPr lang="en-US" altLang="zh-CN" sz="1200" b="0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只需修改</a:t>
                </a:r>
                <a:r>
                  <a:rPr lang="en-US" altLang="zh-CN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QT</a:t>
                </a:r>
                <a:r>
                  <a:rPr lang="zh-CN" altLang="en-US" sz="1200" b="0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垂直于哪个坐标平面即可。</a:t>
                </a:r>
                <a:endParaRPr lang="en-US" altLang="zh-CN" sz="1200" b="0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39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5373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电磁波谱的波长，从低到高：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Gamm</a:t>
            </a:r>
            <a:r>
              <a:rPr lang="zh-CN" altLang="en-US" dirty="0"/>
              <a:t>射线，</a:t>
            </a:r>
            <a:r>
              <a:rPr lang="en-US" altLang="zh-CN" dirty="0"/>
              <a:t>X</a:t>
            </a:r>
            <a:r>
              <a:rPr lang="zh-CN" altLang="en-US" dirty="0"/>
              <a:t>光，紫外线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u="sng" dirty="0">
                <a:highlight>
                  <a:srgbClr val="FFFF00"/>
                </a:highlight>
              </a:rPr>
              <a:t>可见光（红橙黄绿蓝靛紫 的 倒序</a:t>
            </a:r>
            <a:r>
              <a:rPr lang="zh-CN" altLang="en-US" u="sng" dirty="0"/>
              <a:t>）</a:t>
            </a:r>
            <a:endParaRPr lang="en-US" altLang="zh-CN" u="sng" dirty="0"/>
          </a:p>
          <a:p>
            <a:pPr marL="228600" indent="-228600">
              <a:buAutoNum type="arabicPeriod"/>
            </a:pPr>
            <a:r>
              <a:rPr lang="zh-CN" altLang="en-US" dirty="0"/>
              <a:t>红外线，微波，</a:t>
            </a:r>
            <a:r>
              <a:rPr lang="en-US" altLang="zh-CN" dirty="0"/>
              <a:t>TV</a:t>
            </a:r>
            <a:r>
              <a:rPr lang="zh-CN" altLang="en-US" dirty="0"/>
              <a:t>（电视频道的无线波长），无线电波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2388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92674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/>
              <a:t>注：</a:t>
            </a:r>
            <a:r>
              <a:rPr lang="en-US" altLang="zh-CN" sz="1200"/>
              <a:t>300~360</a:t>
            </a:r>
            <a:r>
              <a:rPr lang="zh-CN" altLang="en-US" sz="1200"/>
              <a:t>度之间为非可见光谱，没有定义</a:t>
            </a:r>
            <a:endParaRPr lang="en-US" altLang="zh-CN" sz="120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2032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上图：</a:t>
            </a:r>
            <a:r>
              <a:rPr lang="en-US" altLang="zh-CN" dirty="0"/>
              <a:t>RGB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zh-CN" altLang="en-US" dirty="0"/>
              <a:t>下图：</a:t>
            </a:r>
            <a:r>
              <a:rPr lang="en-US" altLang="zh-CN" dirty="0"/>
              <a:t>RGB</a:t>
            </a:r>
            <a:r>
              <a:rPr lang="zh-CN" altLang="en-US" dirty="0"/>
              <a:t>模型的每个颜色位置的</a:t>
            </a:r>
            <a:r>
              <a:rPr lang="en-US" altLang="zh-CN" dirty="0"/>
              <a:t>HSI</a:t>
            </a:r>
            <a:r>
              <a:rPr lang="zh-CN" altLang="en-US" dirty="0"/>
              <a:t>分量图，分析三幅图的特征如下：</a:t>
            </a:r>
            <a:endParaRPr lang="en-US" altLang="zh-CN" dirty="0"/>
          </a:p>
          <a:p>
            <a:r>
              <a:rPr lang="en-US" altLang="zh-CN" dirty="0"/>
              <a:t>6.15 a</a:t>
            </a:r>
            <a:r>
              <a:rPr lang="zh-CN" altLang="en-US" dirty="0"/>
              <a:t>：色调图像（回顾六面体，色调</a:t>
            </a:r>
            <a:r>
              <a:rPr lang="en-US" altLang="zh-CN" dirty="0"/>
              <a:t>H</a:t>
            </a:r>
            <a:r>
              <a:rPr lang="zh-CN" altLang="en-US" dirty="0"/>
              <a:t>旋转一圈，从最低值到最高值</a:t>
            </a:r>
            <a:r>
              <a:rPr lang="en-US" altLang="zh-CN" dirty="0"/>
              <a:t>-</a:t>
            </a:r>
            <a:r>
              <a:rPr lang="zh-CN" altLang="en-US" dirty="0"/>
              <a:t>再回到最低值</a:t>
            </a:r>
            <a:r>
              <a:rPr lang="en-US" altLang="zh-CN" dirty="0"/>
              <a:t>-</a:t>
            </a:r>
            <a:r>
              <a:rPr lang="zh-CN" altLang="en-US" dirty="0"/>
              <a:t>因而</a:t>
            </a:r>
            <a:r>
              <a:rPr lang="zh-CN" altLang="en-US" b="1" dirty="0"/>
              <a:t>在正面</a:t>
            </a:r>
            <a:r>
              <a:rPr lang="en-US" altLang="zh-CN" b="1" dirty="0"/>
              <a:t>45</a:t>
            </a:r>
            <a:r>
              <a:rPr lang="zh-CN" altLang="en-US" b="1" dirty="0"/>
              <a:t>处不连续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6.15 b</a:t>
            </a:r>
            <a:r>
              <a:rPr lang="zh-CN" altLang="en-US" dirty="0"/>
              <a:t>：饱和度图像（再回顾六面体，饱和度越高</a:t>
            </a:r>
            <a:r>
              <a:rPr lang="en-US" altLang="zh-CN" dirty="0"/>
              <a:t>-</a:t>
            </a:r>
            <a:r>
              <a:rPr lang="zh-CN" altLang="en-US" dirty="0"/>
              <a:t>代表</a:t>
            </a:r>
            <a:r>
              <a:rPr lang="en-US" altLang="zh-CN" dirty="0"/>
              <a:t>S</a:t>
            </a:r>
            <a:r>
              <a:rPr lang="zh-CN" altLang="en-US" dirty="0"/>
              <a:t>的向量越长</a:t>
            </a:r>
            <a:r>
              <a:rPr lang="en-US" altLang="zh-CN" dirty="0"/>
              <a:t>-</a:t>
            </a:r>
            <a:r>
              <a:rPr lang="zh-CN" altLang="en-US" b="1" dirty="0"/>
              <a:t>颜色越白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6.15 c</a:t>
            </a:r>
            <a:r>
              <a:rPr lang="zh-CN" altLang="en-US" dirty="0"/>
              <a:t>：亮度图像（即每一点处</a:t>
            </a:r>
            <a:r>
              <a:rPr lang="en-US" altLang="zh-CN" dirty="0"/>
              <a:t>RGB</a:t>
            </a:r>
            <a:r>
              <a:rPr lang="zh-CN" altLang="en-US" dirty="0"/>
              <a:t>值的平均值）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6623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理解：还是回到六面体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H</a:t>
            </a:r>
            <a:r>
              <a:rPr lang="zh-CN" altLang="en-US" dirty="0"/>
              <a:t>对应旋转角度，所以</a:t>
            </a:r>
            <a:r>
              <a:rPr lang="en-US" altLang="zh-CN" dirty="0"/>
              <a:t>RBG</a:t>
            </a:r>
            <a:r>
              <a:rPr lang="zh-CN" altLang="en-US" dirty="0"/>
              <a:t>中的红色的旋转</a:t>
            </a:r>
            <a:r>
              <a:rPr lang="en-US" altLang="zh-CN" dirty="0"/>
              <a:t>0</a:t>
            </a:r>
            <a:r>
              <a:rPr lang="zh-CN" altLang="en-US" dirty="0"/>
              <a:t>度，即黑色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RBG</a:t>
            </a:r>
            <a:r>
              <a:rPr lang="zh-CN" altLang="en-US" dirty="0"/>
              <a:t>中颜色都是纯色，所以饱和度</a:t>
            </a:r>
            <a:r>
              <a:rPr lang="en-US" altLang="zh-CN" dirty="0"/>
              <a:t>S</a:t>
            </a:r>
            <a:r>
              <a:rPr lang="zh-CN" altLang="en-US" dirty="0"/>
              <a:t>为最大值，即白色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RBG</a:t>
            </a:r>
            <a:r>
              <a:rPr lang="zh-CN" altLang="en-US" dirty="0"/>
              <a:t>中颜色叠加越多，亮度</a:t>
            </a:r>
            <a:r>
              <a:rPr lang="en-US" altLang="zh-CN" dirty="0"/>
              <a:t>I</a:t>
            </a:r>
            <a:r>
              <a:rPr lang="zh-CN" altLang="en-US" dirty="0"/>
              <a:t>越高，可见图</a:t>
            </a:r>
            <a:r>
              <a:rPr lang="en-US" altLang="zh-CN" dirty="0"/>
              <a:t>d</a:t>
            </a:r>
            <a:r>
              <a:rPr lang="zh-CN" altLang="en-US" dirty="0"/>
              <a:t>中的次色颜色更亮，中间值最亮为白色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6272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处理</a:t>
            </a:r>
            <a:r>
              <a:rPr lang="en-US" altLang="zh-CN" dirty="0"/>
              <a:t>HIS</a:t>
            </a:r>
            <a:r>
              <a:rPr lang="zh-CN" altLang="en-US" dirty="0"/>
              <a:t>分量举例：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</a:t>
            </a:r>
            <a:r>
              <a:rPr lang="en-US" altLang="zh-CN" dirty="0"/>
              <a:t>a</a:t>
            </a:r>
            <a:r>
              <a:rPr lang="zh-CN" altLang="en-US" dirty="0"/>
              <a:t>中：我们把上页图</a:t>
            </a:r>
            <a:r>
              <a:rPr lang="en-US" altLang="zh-CN" dirty="0"/>
              <a:t>b</a:t>
            </a:r>
            <a:r>
              <a:rPr lang="zh-CN" altLang="en-US" dirty="0"/>
              <a:t>中的</a:t>
            </a:r>
            <a:r>
              <a:rPr lang="en-US" altLang="zh-CN" dirty="0"/>
              <a:t>RGB</a:t>
            </a:r>
            <a:r>
              <a:rPr lang="zh-CN" altLang="en-US" dirty="0"/>
              <a:t>蓝色和绿色的旋转角度归</a:t>
            </a:r>
            <a:r>
              <a:rPr lang="en-US" altLang="zh-CN" dirty="0"/>
              <a:t>0</a:t>
            </a:r>
            <a:r>
              <a:rPr lang="zh-CN" altLang="en-US" dirty="0"/>
              <a:t>，即都变为黑色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b</a:t>
            </a:r>
            <a:r>
              <a:rPr lang="zh-CN" altLang="en-US" dirty="0"/>
              <a:t>中：我们把上页图</a:t>
            </a:r>
            <a:r>
              <a:rPr lang="en-US" altLang="zh-CN" dirty="0"/>
              <a:t>C</a:t>
            </a:r>
            <a:r>
              <a:rPr lang="zh-CN" altLang="en-US" dirty="0"/>
              <a:t>中的青色饱和度减少一半，即白色变为灰色</a:t>
            </a:r>
            <a:endParaRPr lang="en-US" altLang="zh-CN" dirty="0"/>
          </a:p>
          <a:p>
            <a:r>
              <a:rPr lang="zh-CN" altLang="en-US" dirty="0"/>
              <a:t>图</a:t>
            </a:r>
            <a:r>
              <a:rPr lang="en-US" altLang="zh-CN" dirty="0"/>
              <a:t>C</a:t>
            </a:r>
            <a:r>
              <a:rPr lang="zh-CN" altLang="en-US" dirty="0"/>
              <a:t>中：我们把上页图</a:t>
            </a:r>
            <a:r>
              <a:rPr lang="en-US" altLang="zh-CN" dirty="0"/>
              <a:t>d</a:t>
            </a:r>
            <a:r>
              <a:rPr lang="zh-CN" altLang="en-US" dirty="0"/>
              <a:t>中的中心区域的最高亮度减少一半，即白色变为灰色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处理结果：如图</a:t>
            </a:r>
            <a:r>
              <a:rPr lang="en-US" altLang="zh-CN" dirty="0"/>
              <a:t>D</a:t>
            </a:r>
            <a:r>
              <a:rPr lang="zh-CN" altLang="en-US" dirty="0"/>
              <a:t>所示，外层都是红色、青色纯度降低、中心亮度变为灰色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54843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462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6194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回顾：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2875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110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49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40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从图中的曲线可以看出：</a:t>
            </a:r>
            <a:endParaRPr lang="en-US" altLang="zh-CN" dirty="0"/>
          </a:p>
          <a:p>
            <a:r>
              <a:rPr lang="zh-CN" altLang="en-US" dirty="0"/>
              <a:t>红、绿、蓝三种视锥细胞，并不是分别只吸收红、率、蓝三种波长，</a:t>
            </a:r>
            <a:endParaRPr lang="en-US" altLang="zh-CN" dirty="0"/>
          </a:p>
          <a:p>
            <a:r>
              <a:rPr lang="zh-CN" altLang="en-US" dirty="0"/>
              <a:t>特别地，对于红色视锥细胞，吸收率最高的并不是红光，而是黄色光（波长为</a:t>
            </a:r>
            <a:r>
              <a:rPr lang="en-US" altLang="zh-CN" dirty="0"/>
              <a:t>575nm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3549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161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8770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2782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1403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3157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3905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06844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67170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55364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对于彩色图像：滤波器模板的数量，对应于分量的个数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59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09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颜料的颜色：是因为它吸收了某些波长的光，而反射了其余波长的光，后者被人眼看到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3257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3685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730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ri</a:t>
            </a:r>
            <a:r>
              <a:rPr lang="zh-CN" altLang="en-US"/>
              <a:t>：原始图像的颜色分量</a:t>
            </a:r>
            <a:endParaRPr lang="en-US" altLang="zh-CN"/>
          </a:p>
          <a:p>
            <a:r>
              <a:rPr lang="en-US" altLang="zh-CN"/>
              <a:t>si</a:t>
            </a:r>
            <a:r>
              <a:rPr lang="zh-CN" altLang="en-US"/>
              <a:t>：处理后图像的颜色分量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07306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26941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在每个颜色空间的目标都一样：降低亮度到原来的</a:t>
            </a:r>
            <a:r>
              <a:rPr lang="en-US" altLang="zh-CN"/>
              <a:t>k</a:t>
            </a:r>
            <a:r>
              <a:rPr lang="zh-CN" altLang="en-US"/>
              <a:t>倍，</a:t>
            </a:r>
            <a:r>
              <a:rPr lang="en-US" altLang="zh-CN"/>
              <a:t>0&lt;k&lt;1</a:t>
            </a:r>
          </a:p>
          <a:p>
            <a:r>
              <a:rPr lang="en-US" altLang="zh-CN"/>
              <a:t>HSI</a:t>
            </a:r>
            <a:r>
              <a:rPr lang="zh-CN" altLang="en-US"/>
              <a:t>：</a:t>
            </a:r>
            <a:r>
              <a:rPr lang="en-US" altLang="zh-CN"/>
              <a:t>s3=k r3</a:t>
            </a:r>
            <a:r>
              <a:rPr lang="zh-CN" altLang="en-US"/>
              <a:t>。可见，该模型下计算量最小</a:t>
            </a:r>
            <a:endParaRPr lang="en-US" altLang="zh-CN"/>
          </a:p>
          <a:p>
            <a:r>
              <a:rPr lang="en-US" altLang="zh-CN"/>
              <a:t>RGB</a:t>
            </a:r>
            <a:r>
              <a:rPr lang="zh-CN" altLang="en-US"/>
              <a:t>：</a:t>
            </a:r>
            <a:r>
              <a:rPr lang="en-US" altLang="zh-CN"/>
              <a:t>si= k ri</a:t>
            </a:r>
          </a:p>
          <a:p>
            <a:r>
              <a:rPr lang="en-US" altLang="zh-CN"/>
              <a:t>CMY</a:t>
            </a:r>
            <a:r>
              <a:rPr lang="zh-CN" altLang="en-US"/>
              <a:t>：</a:t>
            </a:r>
            <a:r>
              <a:rPr lang="en-US" altLang="zh-CN"/>
              <a:t>si = k ri+(1-k)</a:t>
            </a:r>
          </a:p>
          <a:p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效果如下：</a:t>
            </a:r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a</a:t>
            </a:r>
            <a:r>
              <a:rPr lang="zh-CN" altLang="en-US"/>
              <a:t>：原图</a:t>
            </a:r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b</a:t>
            </a:r>
            <a:r>
              <a:rPr lang="zh-CN" altLang="en-US"/>
              <a:t>：亮度减少</a:t>
            </a:r>
            <a:r>
              <a:rPr lang="en-US" altLang="zh-CN"/>
              <a:t>30%</a:t>
            </a:r>
          </a:p>
          <a:p>
            <a:r>
              <a:rPr lang="zh-CN" altLang="en-US"/>
              <a:t>图</a:t>
            </a:r>
            <a:r>
              <a:rPr lang="en-US" altLang="zh-CN"/>
              <a:t>c-e</a:t>
            </a:r>
            <a:r>
              <a:rPr lang="zh-CN" altLang="en-US"/>
              <a:t>：在各个颜色空间上变换函数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803731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75104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11161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类比：从灰度图像到彩色图像</a:t>
            </a:r>
            <a:r>
              <a:rPr lang="en-US" altLang="zh-CN"/>
              <a:t>——</a:t>
            </a:r>
            <a:r>
              <a:rPr lang="zh-CN" altLang="en-US"/>
              <a:t>强度切片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32942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原始图像中的红色周围区域，在处理后图像重增强了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56195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类似于使用</a:t>
            </a:r>
            <a:r>
              <a:rPr lang="en-US" altLang="zh-CN"/>
              <a:t>photoshop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69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6851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104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等量了调整</a:t>
            </a:r>
            <a:r>
              <a:rPr lang="en-US" altLang="zh-CN"/>
              <a:t>RGB</a:t>
            </a:r>
            <a:r>
              <a:rPr lang="zh-CN" altLang="en-US"/>
              <a:t>分量的值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77745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回顾：直方图处理方法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7956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zh-CN" altLang="en-US"/>
              <a:t> 原图</a:t>
            </a:r>
            <a:endParaRPr lang="en-US" altLang="zh-CN"/>
          </a:p>
          <a:p>
            <a:r>
              <a:rPr lang="en-US" altLang="zh-CN"/>
              <a:t>b </a:t>
            </a:r>
            <a:r>
              <a:rPr lang="zh-CN" altLang="en-US"/>
              <a:t>直方图均衡化前后的直方图，直接相应强度变换函数，目的是为了提亮（因此，</a:t>
            </a:r>
            <a:r>
              <a:rPr lang="en-US" altLang="zh-CN"/>
              <a:t>H</a:t>
            </a:r>
            <a:r>
              <a:rPr lang="zh-CN" altLang="en-US"/>
              <a:t>和</a:t>
            </a:r>
            <a:r>
              <a:rPr lang="en-US" altLang="zh-CN"/>
              <a:t>S</a:t>
            </a:r>
            <a:r>
              <a:rPr lang="zh-CN" altLang="en-US"/>
              <a:t>分量保持不变）</a:t>
            </a:r>
            <a:endParaRPr lang="en-US" altLang="zh-CN"/>
          </a:p>
          <a:p>
            <a:r>
              <a:rPr lang="en-US" altLang="zh-CN"/>
              <a:t>c </a:t>
            </a:r>
            <a:r>
              <a:rPr lang="zh-CN" altLang="en-US"/>
              <a:t>直方图均衡化结果</a:t>
            </a:r>
            <a:endParaRPr lang="en-US" altLang="zh-CN"/>
          </a:p>
          <a:p>
            <a:r>
              <a:rPr lang="en-US" altLang="zh-CN"/>
              <a:t>d </a:t>
            </a:r>
            <a:r>
              <a:rPr lang="zh-CN" altLang="en-US"/>
              <a:t>增加饱和度，并对强度分量进行直方图均衡化的结果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1084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分隔、压缩等是后面的内容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079235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26466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中间的图：对各个分量进行平滑处理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2771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中间的图：对各个分量进行锐化处理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39608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RGB</a:t>
            </a:r>
            <a:r>
              <a:rPr lang="zh-CN" altLang="en-US"/>
              <a:t>分量中的噪声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5430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HSI</a:t>
            </a:r>
            <a:r>
              <a:rPr lang="zh-CN" altLang="en-US"/>
              <a:t>分量中的噪声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78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1901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峰值波长：发光强度最大的那个光谱波长</a:t>
            </a:r>
            <a:endParaRPr lang="en-US" altLang="zh-CN" dirty="0"/>
          </a:p>
          <a:p>
            <a:r>
              <a:rPr lang="zh-CN" altLang="en-US" dirty="0"/>
              <a:t>主波长：并不等同于主波长</a:t>
            </a:r>
            <a:endParaRPr lang="en-US" altLang="zh-CN" dirty="0"/>
          </a:p>
          <a:p>
            <a:r>
              <a:rPr lang="zh-CN" altLang="en-US" dirty="0"/>
              <a:t>参考：</a:t>
            </a:r>
            <a:r>
              <a:rPr lang="en-US" altLang="zh-CN" dirty="0"/>
              <a:t>https://baike.baidu.com/item/%E4%B8%BB%E6%B3%A2%E9%95%BF/7048093?fr=aladdin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469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FE78-7795-4886-9150-9F168425E34A}" type="slidenum">
              <a:rPr lang="zh-CN" altLang="zh-CN" smtClean="0"/>
              <a:pPr>
                <a:defRPr/>
              </a:pPr>
              <a:t>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49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6A3E8B9C-7BA5-47E4-A7B7-DEB0F456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 cmpd="sng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358C01EA-ED2A-4867-983F-1F3A6DE366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/>
            <a:r>
              <a:rPr lang="zh-CN" altLang="zh-CN" noProof="0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1E94C6C-B9F1-4579-B1FB-21624A7168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zh-CN" altLang="zh-CN" noProof="0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B20F9-AB3C-4519-BAAF-5B5BE34A10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FE07-C165-4F54-AF66-CAF1F9543D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04899-856E-47B5-B204-47F53EA7DD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2E1E0D-83AD-4783-B70C-66D1E846880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28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E6740-DCF2-48AC-94F5-10E1F04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FFCD28-6225-4D00-905C-4D2226583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DA4F8B-7048-44D8-99FD-4126C5AB34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F0C382-3F68-4A7D-A513-E80E971E3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90461C3-2658-42B3-ACD7-8FB0604DE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4F602-7DCB-49DE-9236-EAE507B9206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90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F6887C-BC7A-4C99-A050-6937C6E5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1B6B73-491B-4C46-AA5C-B8C83059E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0241AB-1FF2-4F29-AF2E-D1A882CCE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605F830-8F77-429B-AEFA-BA733761C9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79D8770-5430-4726-9A4E-B77B3D5F5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2202-5E8A-4DCC-9DD5-4B6524B456D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36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B3B85-3F1F-4BBB-8A0A-F5B0ADC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EC96D4-CD45-4D54-936E-5AFEF9041A2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30C4-0FA8-4CC4-9A1D-D9DC82E8C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F6EEA8-617C-4241-B32A-05E39869A9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FE3BC61-3C33-434C-9F83-B461F2FF6F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E21DE05-C6C6-486C-833F-94FA9DDA0E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1EF6A-D2C3-4007-9EF1-22E87E4C1D3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711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CE254-DDE5-477C-9D01-A8DB5473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2AD3C-39DB-41CF-B70C-D25211A5D9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6B0E9-B21A-450D-8DD5-DC8AD576701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6935D9-4F32-4E91-98FA-BEF3F578896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E448F2-8DDC-4816-8F5B-96171E3C6F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10D2BA8-4FC2-41B6-A249-8D963F61D4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17FA87D-783F-432A-BEE8-7DDA25AAB8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5DA6D-154B-4336-AB24-06D9B89B8A5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777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C9BF1-31B0-42C5-9863-CFE5B100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F3199-C539-405D-9723-8BA35A02B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841236-A580-4545-8824-228F63B0520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DECA16-76A6-4577-9B23-CC12D4BA64F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54EFCD-E295-440B-8CDE-451AF3C748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7AA8E05-182E-43EB-97A4-DE8DB4FBDB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64D5674-2BE9-44AB-AB8F-602295C0C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744F-0ADE-4C95-B6B4-878EE0D322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359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19DB-7E6E-403D-B0BE-CA675217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B1060-CC4A-497E-BFCF-869A7F15E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2F8721-5128-4191-83C0-DD1F54AD6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78DCC9-766A-4AEB-9144-E410A4EE4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4A4A6B6-2F6E-4CB1-A396-C49D86BFA5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0E3F4-340B-4B1C-9ECA-3254157BDD0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871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5900C-E9A6-4ECA-BEE9-007239E0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2FDD8-1E67-451D-AD49-48728D448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80EAF0-3D7A-430B-B5CE-A55E3243C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E726924-CEC4-472B-AF3C-0E00BBB11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F0B16DF-BA3A-4410-86E2-48C384017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60DF4-17D0-4635-9A68-807F118BA3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790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AAE68-C248-4EE5-A432-AF139608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E3A86-0257-42D4-9F3A-327E96D8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171CAB-1B70-45DB-B951-5B4BD3A88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A658113-9922-477A-BEB3-3793951550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8A953B8-93DF-4848-85D0-0CDD51DCE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6607765-4467-4AAA-B651-0AA7DFF4D9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EAB3A-7DD8-4977-87D2-3A0F85E9C6F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760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24D34-F4BB-492E-B02B-4F7DE66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8EDC72-BA10-4E82-AE16-7F71D97D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F88EB-7E2A-473F-9A13-01F801CDD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67D7FC-4024-4D2A-801D-2E00F603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5A8C60-C0AB-4220-99C9-44012DFD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ED07B-5FAC-49D6-84F5-8C8D6C6361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969C1-5A94-4743-860F-669A452E62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63B24-1170-412B-B413-AD59F041E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2AB85-D83D-4877-8A7C-CDC2AD88EB2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526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E1D85-FD45-48A5-872E-85B5F983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8E9E2A9-F4ED-4A16-9FAC-4F9E0E5F88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CB48B07-9A00-47A7-8B99-B62CCD9933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E93301D-8D12-4890-95B1-E16DD8238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5F2FF-E834-445D-8457-10AEC2D4A21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20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702F4D71-62BB-4F67-9CAB-69CC6EA43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7023653-4723-41E4-9021-1A4DDC38D7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13BAED8-D685-41D8-85EB-12D05DAAC0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3C6EE-864A-4D79-9ADE-B7FCB08A53A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643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FA3E2-53BC-44F9-9FA5-1A011E46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42BD1-504C-4743-85BE-EC3BB76C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3E5E77-BDAE-4D34-8D4C-ECEE7500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D70061-E406-4B67-B581-9E7C301DA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84DA1BB-A6BB-4E71-A874-4E2C55283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4672689-BF00-4070-94ED-AA1310BF2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698BE-1830-41B6-A02C-2E3A9EF36F7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295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303A6-5579-45C3-8755-2F7DB4AB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88EDF7-EE8C-43DE-B7C9-89609C3A6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E00C7-8281-4026-8260-2C226670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2C9854-AAEE-4A24-94BB-742CA611B6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087C4D3-B438-44B3-8C78-C3360A6F41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518E069-680A-4CB0-BF7C-CFE11F6F54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091C6-7417-474B-ABAB-B25AC011ECE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417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1AA646-1CD7-4C9A-ACE2-952A0BE2D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1A6340-8001-437C-97BD-8A86D3E36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66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B8BBF8F1-FDFD-4B3A-95BD-404C85761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0 w 1000"/>
              <a:gd name="T3" fmla="*/ 0 h 1000"/>
              <a:gd name="T4" fmla="*/ 0 w 1000"/>
              <a:gd name="T5" fmla="*/ 0 h 1000"/>
              <a:gd name="T6" fmla="*/ 0 w 1000"/>
              <a:gd name="T7" fmla="*/ 0 h 1000"/>
              <a:gd name="T8" fmla="*/ 0 w 1000"/>
              <a:gd name="T9" fmla="*/ 0 h 1000"/>
              <a:gd name="T10" fmla="*/ 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6654BBBD-7218-412B-AB3B-263FFBFFF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412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F1254F2-9197-450B-A971-D68864C35A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324600"/>
            <a:ext cx="259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zh-CN" altLang="zh-CN"/>
              <a:t>Digital Image Processing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92B141A-0B67-4F70-918D-F56D8260E22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F98559-865E-4FE4-B256-4376A2C2B9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F08084D-6B29-4BF6-A182-C929C5F972A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b="1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9.png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10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1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10</a:t>
            </a:fld>
            <a:endParaRPr lang="zh-CN" altLang="zh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62A39BD-98D7-48AB-83E7-C3C133E0A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CIE </a:t>
            </a:r>
            <a:r>
              <a:rPr lang="zh-CN" altLang="en-US" sz="2800" dirty="0">
                <a:cs typeface="Arial" panose="020B0604020202020204" pitchFamily="34" charset="0"/>
              </a:rPr>
              <a:t>色度图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D30DC1-EB4E-4CEB-A8D4-F4D956F8E4C1}"/>
              </a:ext>
            </a:extLst>
          </p:cNvPr>
          <p:cNvSpPr/>
          <p:nvPr/>
        </p:nvSpPr>
        <p:spPr bwMode="auto">
          <a:xfrm>
            <a:off x="228713" y="5727601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9BC340B-7BC8-48DA-B124-79DFFFEB3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/>
          <a:stretch>
            <a:fillRect/>
          </a:stretch>
        </p:blipFill>
        <p:spPr bwMode="auto">
          <a:xfrm>
            <a:off x="1958236" y="1061381"/>
            <a:ext cx="4887913" cy="551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6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11</a:t>
            </a:fld>
            <a:endParaRPr lang="zh-CN" altLang="zh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62A39BD-98D7-48AB-83E7-C3C133E0A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RGB</a:t>
            </a:r>
            <a:r>
              <a:rPr lang="zh-CN" altLang="en-US" sz="2800" dirty="0">
                <a:cs typeface="Arial" panose="020B0604020202020204" pitchFamily="34" charset="0"/>
              </a:rPr>
              <a:t>显示器的色域（</a:t>
            </a:r>
            <a:r>
              <a:rPr lang="en-US" altLang="zh-CN" sz="2800" dirty="0">
                <a:cs typeface="Arial" panose="020B0604020202020204" pitchFamily="34" charset="0"/>
              </a:rPr>
              <a:t>color gamut</a:t>
            </a:r>
            <a:r>
              <a:rPr lang="zh-CN" altLang="en-US" sz="2800" dirty="0">
                <a:cs typeface="Arial" panose="020B0604020202020204" pitchFamily="34" charset="0"/>
              </a:rPr>
              <a:t>）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8727856-E3B0-4A2C-ACD6-B74A87D3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3" y="947976"/>
            <a:ext cx="4675188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4B7B290E-3E29-481F-8F3C-6A9951D4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198" y="1219258"/>
            <a:ext cx="2052637" cy="612775"/>
          </a:xfrm>
          <a:prstGeom prst="wedgeRectCallout">
            <a:avLst>
              <a:gd name="adj1" fmla="val -143815"/>
              <a:gd name="adj2" fmla="val 18238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RGB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显示器的颜色范围</a:t>
            </a:r>
            <a:endParaRPr lang="en-US" altLang="zh-CN" dirty="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3E15FD9-145E-4E5E-B212-00DE3958B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333" y="2281376"/>
            <a:ext cx="2052637" cy="865187"/>
          </a:xfrm>
          <a:prstGeom prst="wedgeRectCallout">
            <a:avLst>
              <a:gd name="adj1" fmla="val -145514"/>
              <a:gd name="adj2" fmla="val 118806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accent2"/>
                </a:solidFill>
                <a:cs typeface="Times New Roman" panose="02020603050405020304" pitchFamily="18" charset="0"/>
              </a:rPr>
              <a:t>打印机的</a:t>
            </a:r>
            <a:r>
              <a:rPr lang="zh-CN" altLang="en-US" dirty="0">
                <a:solidFill>
                  <a:schemeClr val="accent2"/>
                </a:solidFill>
                <a:cs typeface="Times New Roman" panose="02020603050405020304" pitchFamily="18" charset="0"/>
              </a:rPr>
              <a:t>颜色范围</a:t>
            </a:r>
            <a:endParaRPr lang="en-US" altLang="zh-CN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8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12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FF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dirty="0">
                <a:solidFill>
                  <a:srgbClr val="3333FF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dirty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5501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>
            <a:extLst>
              <a:ext uri="{FF2B5EF4-FFF2-40B4-BE49-F238E27FC236}">
                <a16:creationId xmlns:a16="http://schemas.microsoft.com/office/drawing/2014/main" id="{B5CC24EC-69E2-47C5-896F-A51D04EE99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8195" name="灯片编号占位符 5">
            <a:extLst>
              <a:ext uri="{FF2B5EF4-FFF2-40B4-BE49-F238E27FC236}">
                <a16:creationId xmlns:a16="http://schemas.microsoft.com/office/drawing/2014/main" id="{8BA5FD7F-131E-46E4-92E9-75A13B77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FB1A31C-E55C-4A67-BC3D-5962FCEDAE75}" type="slidenum">
              <a:rPr lang="zh-CN" altLang="zh-CN"/>
              <a:pPr algn="r"/>
              <a:t>13</a:t>
            </a:fld>
            <a:endParaRPr lang="zh-CN" altLang="zh-CN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3062BFCF-E8FC-4B52-B1ED-0DE5D6A59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7654925" cy="533400"/>
          </a:xfrm>
        </p:spPr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zh-CN"/>
              <a:t>.</a:t>
            </a:r>
            <a:r>
              <a:rPr lang="en-US" altLang="zh-CN" dirty="0"/>
              <a:t>2</a:t>
            </a:r>
            <a:r>
              <a:rPr lang="zh-CN" altLang="zh-CN" dirty="0"/>
              <a:t> </a:t>
            </a:r>
            <a:r>
              <a:rPr lang="zh-CN" altLang="en-US"/>
              <a:t>彩色模型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5F9C6F9-144E-4817-84CA-B51EC79F2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颜色模型的目的是便于以某种标准和公认的方式规范颜色，通常可分为：</a:t>
            </a:r>
            <a:endParaRPr lang="en-US" altLang="zh-CN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面向硬件（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Hardware-oriented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）：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2" eaLnBrk="1" hangingPunct="1"/>
            <a:r>
              <a:rPr lang="en-US" altLang="zh-CN" sz="2000" dirty="0">
                <a:solidFill>
                  <a:srgbClr val="3333FF"/>
                </a:solidFill>
                <a:latin typeface="+mn-ea"/>
                <a:cs typeface="Arial" panose="020B0604020202020204" pitchFamily="34" charset="0"/>
              </a:rPr>
              <a:t>RGB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：用于彩色监视器和一大类彩色摄像机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;</a:t>
            </a:r>
          </a:p>
          <a:p>
            <a:pPr lvl="2" eaLnBrk="1" hangingPunct="1"/>
            <a:r>
              <a:rPr lang="en-US" altLang="zh-CN" sz="2000" dirty="0">
                <a:solidFill>
                  <a:srgbClr val="3333FF"/>
                </a:solidFill>
                <a:latin typeface="+mn-ea"/>
                <a:cs typeface="Arial" panose="020B0604020202020204" pitchFamily="34" charset="0"/>
              </a:rPr>
              <a:t>CMY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（或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CMYK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：青色、品红、黄色和黑色）：彩色印刷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;</a:t>
            </a:r>
          </a:p>
          <a:p>
            <a:pPr lvl="1" eaLnBrk="1" hangingPunct="1"/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面向应用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Application-oriented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）：</a:t>
            </a: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2" eaLnBrk="1" hangingPunct="1"/>
            <a:r>
              <a:rPr lang="en-US" altLang="zh-CN" sz="2000" dirty="0">
                <a:solidFill>
                  <a:srgbClr val="3333FF"/>
                </a:solidFill>
                <a:latin typeface="+mn-ea"/>
                <a:cs typeface="Arial" panose="020B0604020202020204" pitchFamily="34" charset="0"/>
              </a:rPr>
              <a:t>HIS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（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色调、饱和度和强度）：与人类描述和理解颜色的方式密切相关。它还</a:t>
            </a:r>
            <a:r>
              <a:rPr lang="zh-CN" altLang="en-US" sz="2000" dirty="0">
                <a:cs typeface="Arial" panose="020B0604020202020204" pitchFamily="34" charset="0"/>
              </a:rPr>
              <a:t>分离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了颜色和灰度信息，使其适用于许多灰度技术。</a:t>
            </a:r>
            <a:endParaRPr lang="zh-TW" altLang="zh-CN" sz="20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14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模型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C47FF65-31E8-4D5F-9500-3B773E27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82" y="990664"/>
            <a:ext cx="6983413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/>
              <p:nvPr/>
            </p:nvSpPr>
            <p:spPr>
              <a:xfrm>
                <a:off x="1067468" y="4920345"/>
                <a:ext cx="6857244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位深度（或像素深度</a:t>
                </a:r>
                <a:r>
                  <a:rPr lang="zh-CN" altLang="en-US" b="1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：用于表示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RGB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空间中每个像素的位数。</a:t>
                </a:r>
                <a:br>
                  <a:rPr lang="zh-CN" altLang="en-US" b="1" dirty="0"/>
                </a:br>
                <a:endParaRPr lang="zh-CN" altLang="en-US" b="1" i="0" dirty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全彩</a:t>
                </a:r>
                <a:r>
                  <a:rPr lang="zh-CN" altLang="en-US" b="1" dirty="0">
                    <a:solidFill>
                      <a:srgbClr val="2E3033"/>
                    </a:solidFill>
                    <a:latin typeface="Arial" panose="020B0604020202020204" pitchFamily="34" charset="0"/>
                  </a:rPr>
                  <a:t>：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24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位</a:t>
                </a:r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RGB</a:t>
                </a:r>
                <a:r>
                  <a:rPr lang="zh-CN" altLang="en-US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彩色图像。颜色总数是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2E3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2E303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2E3033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p>
                        </m:sSup>
                        <m:r>
                          <a:rPr lang="en-US" altLang="zh-CN" b="1" i="1" dirty="0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2E30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i="0" dirty="0">
                    <a:solidFill>
                      <a:srgbClr val="2E3033"/>
                    </a:solidFill>
                    <a:effectLst/>
                    <a:latin typeface="Arial" panose="020B0604020202020204" pitchFamily="34" charset="0"/>
                  </a:rPr>
                  <a:t>= 16,777,216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68" y="4920345"/>
                <a:ext cx="6857244" cy="946991"/>
              </a:xfrm>
              <a:prstGeom prst="rect">
                <a:avLst/>
              </a:prstGeom>
              <a:blipFill>
                <a:blip r:embed="rId4"/>
                <a:stretch>
                  <a:fillRect l="-711" t="-4516" b="-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1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15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模型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3733822" y="1111375"/>
            <a:ext cx="396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Figure 6.8 RGB 24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位彩色立方体</a:t>
            </a:r>
            <a:endParaRPr lang="zh-CN" altLang="en-US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CA57070-30E8-42A4-8E8F-48C5E8C07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29169" b="14049"/>
          <a:stretch>
            <a:fillRect/>
          </a:stretch>
        </p:blipFill>
        <p:spPr bwMode="auto">
          <a:xfrm>
            <a:off x="381000" y="990664"/>
            <a:ext cx="3457575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78CB42-DB4B-45A9-92B8-FAA1B441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2" t="71709" r="6424"/>
          <a:stretch>
            <a:fillRect/>
          </a:stretch>
        </p:blipFill>
        <p:spPr bwMode="auto">
          <a:xfrm>
            <a:off x="2971800" y="4017995"/>
            <a:ext cx="5113338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AEADD4EF-ECC9-4188-955D-D3ABDDB35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7522" y="2895614"/>
            <a:ext cx="3763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在左边的彩色立方体中有三个隐藏的平面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573A961A-52A0-4BE6-8725-4730151E3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7522" y="3687777"/>
            <a:ext cx="1008062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0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16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模型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2558800" y="1055339"/>
            <a:ext cx="6127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Figure 6.9 (a)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生成截面彩色平面的</a:t>
            </a:r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RGB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图像</a:t>
            </a:r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(127,G, B)</a:t>
            </a:r>
            <a:endParaRPr lang="zh-CN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C7AFD56-C094-4C30-B208-0162C263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3" b="31386"/>
          <a:stretch>
            <a:fillRect/>
          </a:stretch>
        </p:blipFill>
        <p:spPr bwMode="auto">
          <a:xfrm>
            <a:off x="1981268" y="1906371"/>
            <a:ext cx="4752975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85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17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CMY and CMYK </a:t>
            </a:r>
            <a:r>
              <a:rPr lang="zh-CN" altLang="en-US" sz="2800">
                <a:cs typeface="Arial" panose="020B0604020202020204" pitchFamily="34" charset="0"/>
              </a:rPr>
              <a:t>颜色模型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914496" y="4154540"/>
            <a:ext cx="6857244" cy="946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实际上，等量的青色、品红和黄色并不是真正的黑色，而是看起来浑浊的黑色。因此，可以添加第四种颜色的黑色来产生真正的黑色，从而产生</a:t>
            </a:r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CMYK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模型。</a:t>
            </a:r>
            <a:endParaRPr lang="zh-CN" altLang="en-US" b="1" dirty="0"/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32649A44-3B4E-4781-B765-F83A97B6E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737549"/>
              </p:ext>
            </p:extLst>
          </p:nvPr>
        </p:nvGraphicFramePr>
        <p:xfrm>
          <a:off x="2514654" y="1331583"/>
          <a:ext cx="3455987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Equation" r:id="rId4" imgW="1054080" imgH="711000" progId="Equation.DSMT4">
                  <p:embed/>
                </p:oleObj>
              </mc:Choice>
              <mc:Fallback>
                <p:oleObj name="Equation" r:id="rId4" imgW="1054080" imgH="711000" progId="Equation.DSMT4">
                  <p:embed/>
                  <p:pic>
                    <p:nvPicPr>
                      <p:cNvPr id="29705" name="Object 9">
                        <a:extLst>
                          <a:ext uri="{FF2B5EF4-FFF2-40B4-BE49-F238E27FC236}">
                            <a16:creationId xmlns:a16="http://schemas.microsoft.com/office/drawing/2014/main" id="{856EA924-68EE-4C2E-8043-E7797E45C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54" y="1331583"/>
                        <a:ext cx="3455987" cy="2333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67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HSI </a:t>
            </a:r>
            <a:r>
              <a:rPr lang="en-US" altLang="zh-CN" sz="2800" dirty="0">
                <a:cs typeface="Arial" panose="020B0604020202020204" pitchFamily="34" charset="0"/>
              </a:rPr>
              <a:t>color models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914496" y="4154540"/>
            <a:ext cx="68572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HSI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模型能用于很好的描述颜色，使人进行颜色解释和说明时更直观和自然。</a:t>
            </a:r>
            <a:r>
              <a:rPr lang="en-US" altLang="zh-CN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I (intensity)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表示光照强度或称为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亮度</a:t>
            </a:r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，它确定了像素的整体亮度，而不管其颜色是什么。</a:t>
            </a:r>
            <a:endParaRPr lang="en-US" altLang="zh-CN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色调</a:t>
            </a:r>
            <a:r>
              <a:rPr lang="en-US" altLang="zh-CN" b="1" i="1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i="0" dirty="0">
              <a:solidFill>
                <a:srgbClr val="3333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饱和度</a:t>
            </a:r>
            <a:r>
              <a:rPr lang="en-US" altLang="zh-CN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亮度</a:t>
            </a:r>
            <a:r>
              <a:rPr lang="en-US" altLang="zh-CN" b="1" i="1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zh-CN" altLang="en-US" b="1" i="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550AA1D5-FE3B-49FE-9B73-6B8C6B0A4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469" y="2816919"/>
            <a:ext cx="3600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             大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7E94645-17FA-4362-BE9E-849665866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894" y="1269107"/>
            <a:ext cx="5256212" cy="792162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0"/>
                  <a:invGamma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AE71732D-3E03-4153-A034-5283EC985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20" y="3050702"/>
            <a:ext cx="649287" cy="15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0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19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HSI </a:t>
            </a:r>
            <a:r>
              <a:rPr lang="en-US" altLang="zh-CN" sz="2800" dirty="0">
                <a:cs typeface="Arial" panose="020B0604020202020204" pitchFamily="34" charset="0"/>
              </a:rPr>
              <a:t>color models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914496" y="1295456"/>
            <a:ext cx="312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亮度（</a:t>
            </a:r>
            <a:r>
              <a:rPr lang="en-US" altLang="zh-CN" b="1" i="1" dirty="0">
                <a:solidFill>
                  <a:srgbClr val="2E3033"/>
                </a:solidFill>
                <a:latin typeface="Arial" panose="020B0604020202020204" pitchFamily="34" charset="0"/>
              </a:rPr>
              <a:t>I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）效果示意图</a:t>
            </a:r>
            <a:endParaRPr lang="zh-CN" altLang="en-US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67C23549-6AF1-4238-B74E-7FA05CC309D2}"/>
              </a:ext>
            </a:extLst>
          </p:cNvPr>
          <p:cNvGrpSpPr>
            <a:grpSpLocks/>
          </p:cNvGrpSpPr>
          <p:nvPr/>
        </p:nvGrpSpPr>
        <p:grpSpPr bwMode="auto">
          <a:xfrm>
            <a:off x="3429030" y="3429000"/>
            <a:ext cx="4321175" cy="2160588"/>
            <a:chOff x="1383" y="2840"/>
            <a:chExt cx="2722" cy="1361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B027A18-F725-48DC-89C9-226B6F80B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840"/>
              <a:ext cx="1361" cy="136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E6CF82EE-C715-4431-8DB2-565B5A4A4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840"/>
              <a:ext cx="1361" cy="1361"/>
            </a:xfrm>
            <a:prstGeom prst="rect">
              <a:avLst/>
            </a:prstGeom>
            <a:gradFill rotWithShape="1">
              <a:gsLst>
                <a:gs pos="0">
                  <a:srgbClr val="FF3300">
                    <a:gamma/>
                    <a:shade val="0"/>
                    <a:invGamma/>
                  </a:srgbClr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5E53D87A-AFF1-4593-BB1D-22EBE9F0FD47}"/>
              </a:ext>
            </a:extLst>
          </p:cNvPr>
          <p:cNvGrpSpPr>
            <a:grpSpLocks/>
          </p:cNvGrpSpPr>
          <p:nvPr/>
        </p:nvGrpSpPr>
        <p:grpSpPr bwMode="auto">
          <a:xfrm>
            <a:off x="3429030" y="1052513"/>
            <a:ext cx="4319588" cy="2160587"/>
            <a:chOff x="1020" y="1207"/>
            <a:chExt cx="2721" cy="136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0E0C264-FE53-489A-9DE6-51D9F0F1D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FFCCFF">
                    <a:gamma/>
                    <a:shade val="0"/>
                    <a:invGamma/>
                  </a:srgbClr>
                </a:gs>
                <a:gs pos="100000">
                  <a:srgbClr val="FF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C56CF90-28B1-47D7-87E2-C6B1C30E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FFCCFF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31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A369F92D-6EF0-401A-AF45-709B68CD5F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5123" name="灯片编号占位符 5">
            <a:extLst>
              <a:ext uri="{FF2B5EF4-FFF2-40B4-BE49-F238E27FC236}">
                <a16:creationId xmlns:a16="http://schemas.microsoft.com/office/drawing/2014/main" id="{E04E6BD1-4C1D-4674-A84E-58E16056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1A7EAA2-8950-4C21-90D3-237A4B6FF9EA}" type="slidenum">
              <a:rPr lang="zh-CN" altLang="zh-CN"/>
              <a:pPr algn="r"/>
              <a:t>2</a:t>
            </a:fld>
            <a:endParaRPr lang="zh-CN" altLang="zh-CN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16F39C80-A149-4356-84B6-FA6DBA1A8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b="0" dirty="0"/>
          </a:p>
          <a:p>
            <a:pPr eaLnBrk="1" hangingPunct="1"/>
            <a:endParaRPr lang="zh-CN" altLang="en-US" b="0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222C696-AE64-4715-965E-96874FB15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268705"/>
            <a:ext cx="7654925" cy="533400"/>
          </a:xfrm>
        </p:spPr>
        <p:txBody>
          <a:bodyPr/>
          <a:lstStyle/>
          <a:p>
            <a:pPr eaLnBrk="1" hangingPunct="1"/>
            <a:r>
              <a:rPr lang="zh-CN" altLang="en-US"/>
              <a:t>简介</a:t>
            </a:r>
            <a:endParaRPr lang="en-US" altLang="zh-CN" sz="2000" dirty="0">
              <a:cs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55C4D98-7655-4F6F-9334-6BC2E578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06" y="1219244"/>
            <a:ext cx="8034232" cy="464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在图像处理过程中使用彩色的两个主要动因：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颜色是一种强大的描述符，通常可以简化场景中的物体识别和提取。</a:t>
            </a:r>
            <a:endParaRPr lang="en-US" altLang="zh-CN" sz="22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人类可以辨别数千种颜色的深浅和强度，但是需要二十多种</a:t>
            </a:r>
            <a:r>
              <a:rPr lang="zh-CN" altLang="en-US" sz="2200" b="0">
                <a:solidFill>
                  <a:schemeClr val="tx1"/>
                </a:solidFill>
                <a:latin typeface="宋体" panose="02010600030101010101" pitchFamily="2" charset="-122"/>
              </a:rPr>
              <a:t>灰度。</a:t>
            </a:r>
            <a:endParaRPr lang="en-US" altLang="zh-CN" sz="2200">
              <a:latin typeface="宋体" panose="02010600030101010101" pitchFamily="2" charset="-122"/>
            </a:endParaRPr>
          </a:p>
          <a:p>
            <a:pPr marL="471487" lvl="1" indent="0" eaLnBrk="1" hangingPunct="1">
              <a:buNone/>
            </a:pPr>
            <a:endParaRPr lang="en-US" altLang="zh-CN" sz="22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彩色图像处理包括三个主要领域：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全彩</a:t>
            </a:r>
            <a:r>
              <a:rPr lang="en-US" altLang="zh-CN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200" b="0" dirty="0">
                <a:solidFill>
                  <a:srgbClr val="3333FF"/>
                </a:solidFill>
                <a:latin typeface="宋体" panose="02010600030101010101" pitchFamily="2" charset="-122"/>
              </a:rPr>
              <a:t>full-color</a:t>
            </a:r>
            <a:r>
              <a:rPr lang="en-US" altLang="zh-CN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：所涉及的图像通常是通过一个全彩传感器获得的，例如一个彩色电视摄像机或扫描仪；</a:t>
            </a:r>
            <a:endParaRPr lang="en-US" altLang="zh-CN" sz="22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0">
                <a:solidFill>
                  <a:schemeClr val="tx1"/>
                </a:solidFill>
                <a:latin typeface="宋体" panose="02010600030101010101" pitchFamily="2" charset="-122"/>
              </a:rPr>
              <a:t>伪彩色</a:t>
            </a:r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处理</a:t>
            </a:r>
            <a:r>
              <a:rPr lang="en-US" altLang="zh-CN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200" b="0" dirty="0">
                <a:solidFill>
                  <a:srgbClr val="3333FF"/>
                </a:solidFill>
                <a:latin typeface="宋体" panose="02010600030101010101" pitchFamily="2" charset="-122"/>
              </a:rPr>
              <a:t>pseudo-color</a:t>
            </a:r>
            <a:r>
              <a:rPr lang="en-US" altLang="zh-CN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200" b="0" u="sng" dirty="0">
                <a:solidFill>
                  <a:schemeClr val="tx1"/>
                </a:solidFill>
                <a:latin typeface="宋体" panose="02010600030101010101" pitchFamily="2" charset="-122"/>
              </a:rPr>
              <a:t>将一种颜色分配给特定的单色强度或强度范围</a:t>
            </a:r>
            <a:r>
              <a:rPr lang="zh-CN" altLang="en-US" sz="2200" b="0" dirty="0">
                <a:solidFill>
                  <a:schemeClr val="tx1"/>
                </a:solidFill>
                <a:latin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20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RGB</a:t>
            </a:r>
            <a:r>
              <a:rPr lang="zh-CN" altLang="en-US" sz="2800" dirty="0">
                <a:cs typeface="Arial" panose="020B0604020202020204" pitchFamily="34" charset="0"/>
              </a:rPr>
              <a:t>系和</a:t>
            </a:r>
            <a:r>
              <a:rPr lang="en-US" altLang="zh-CN" sz="2800" dirty="0">
                <a:cs typeface="Arial" panose="020B0604020202020204" pitchFamily="34" charset="0"/>
              </a:rPr>
              <a:t>HSI</a:t>
            </a:r>
            <a:r>
              <a:rPr lang="zh-CN" altLang="en-US" sz="2800" dirty="0">
                <a:cs typeface="Arial" panose="020B0604020202020204" pitchFamily="34" charset="0"/>
              </a:rPr>
              <a:t>系概念间的关系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60972DE9-2172-40E8-B0F0-4EBAA22F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63"/>
          <a:stretch>
            <a:fillRect/>
          </a:stretch>
        </p:blipFill>
        <p:spPr bwMode="auto">
          <a:xfrm>
            <a:off x="777714" y="1808613"/>
            <a:ext cx="7588572" cy="32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87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381000" y="6324600"/>
            <a:ext cx="25908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 smtClean="0"/>
              <a:pPr algn="r"/>
              <a:t>21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系和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系概念间的关系</a:t>
            </a:r>
            <a:endParaRPr lang="zh-CN" altLang="en-US" sz="2800" dirty="0"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13DAF-46C7-4317-ACC5-01820BC4483A}"/>
              </a:ext>
            </a:extLst>
          </p:cNvPr>
          <p:cNvSpPr txBox="1"/>
          <p:nvPr/>
        </p:nvSpPr>
        <p:spPr>
          <a:xfrm>
            <a:off x="620568" y="1049670"/>
            <a:ext cx="82051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RBG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到 </a:t>
            </a: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的转换（几何意义）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平面方程：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A(x-x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)+B(y-y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)+C(z-z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z</a:t>
            </a:r>
            <a:r>
              <a:rPr lang="en-US" altLang="zh-CN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为平面上点，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(A,B,C)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为法向量。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平面为例：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点的坐标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(1,0,0)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：平面上一点，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点的向量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(1,1,1)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：平面法向量，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因此，该平面方程为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x+y+z=1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可见，以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Black-White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直线为法向的任意平面上，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RBG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分量之和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常数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强度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B62F6-74C2-4845-BADB-866C11E8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00" y="1219258"/>
            <a:ext cx="3448050" cy="31623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763B7D3-948C-482A-9E60-D11DC6DC6CC6}"/>
              </a:ext>
            </a:extLst>
          </p:cNvPr>
          <p:cNvSpPr/>
          <p:nvPr/>
        </p:nvSpPr>
        <p:spPr bwMode="auto">
          <a:xfrm>
            <a:off x="7086534" y="2667020"/>
            <a:ext cx="152396" cy="1523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02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22</a:t>
            </a:fld>
            <a:endParaRPr lang="zh-CN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9D5DBE-B19D-41A8-B451-24F21321971A}"/>
              </a:ext>
            </a:extLst>
          </p:cNvPr>
          <p:cNvSpPr/>
          <p:nvPr/>
        </p:nvSpPr>
        <p:spPr bwMode="auto">
          <a:xfrm>
            <a:off x="975" y="4951985"/>
            <a:ext cx="8762025" cy="18256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598871" y="1025389"/>
            <a:ext cx="81641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RBG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到 </a:t>
            </a: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的转换（几何意义）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2E3033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空间下</a:t>
            </a:r>
            <a:r>
              <a:rPr lang="zh-CN" altLang="en-US" sz="2000">
                <a:solidFill>
                  <a:srgbClr val="2E3033"/>
                </a:solidFill>
                <a:latin typeface="Arial" panose="020B0604020202020204" pitchFamily="34" charset="0"/>
              </a:rPr>
              <a:t>，确定颜色与强度轴连线确定的</a:t>
            </a: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平面</a:t>
            </a:r>
            <a:r>
              <a:rPr lang="zh-CN" altLang="en-US" sz="2000">
                <a:solidFill>
                  <a:srgbClr val="2E3033"/>
                </a:solidFill>
                <a:latin typeface="Arial" panose="020B0604020202020204" pitchFamily="34" charset="0"/>
              </a:rPr>
              <a:t>。</a:t>
            </a:r>
            <a:endParaRPr lang="en-US" altLang="zh-CN" sz="200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/>
              <a:t>从白色点垂直向下看黑色点，会得到一个六边形，六边形中心与红色点的连线记为</a:t>
            </a: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红颜色轴。</a:t>
            </a:r>
            <a:endParaRPr lang="en-US" altLang="zh-CN" sz="20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平面与红颜色轴之间的角度，</a:t>
            </a:r>
            <a:r>
              <a:rPr lang="zh-CN" altLang="en-US" sz="2000" b="1">
                <a:solidFill>
                  <a:srgbClr val="2E3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即色度</a:t>
            </a:r>
            <a:r>
              <a:rPr lang="en-US" altLang="zh-CN" sz="2000" b="1">
                <a:solidFill>
                  <a:srgbClr val="2E3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。</a:t>
            </a:r>
            <a:endParaRPr lang="en-US" altLang="zh-CN" sz="2000" b="1">
              <a:solidFill>
                <a:srgbClr val="2E3033"/>
              </a:solidFill>
              <a:latin typeface="Arial" panose="020B0604020202020204" pitchFamily="34" charset="0"/>
            </a:endParaRPr>
          </a:p>
          <a:p>
            <a:endParaRPr lang="en-US" altLang="zh-CN" sz="1600" b="1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Cyan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平面构成的向量空间为例：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2E3033"/>
                </a:solidFill>
                <a:latin typeface="Arial" panose="020B0604020202020204" pitchFamily="34" charset="0"/>
              </a:rPr>
              <a:t>任意向量都可由 </a:t>
            </a:r>
            <a:r>
              <a:rPr lang="en-US" altLang="zh-CN" sz="2000" b="1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Black→White </a:t>
            </a:r>
            <a:r>
              <a:rPr lang="zh-CN" altLang="en-US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向量和 </a:t>
            </a:r>
            <a:r>
              <a:rPr lang="en-US" altLang="zh-CN" sz="2000" b="1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Black→ Cyan</a:t>
            </a:r>
            <a:r>
              <a:rPr lang="en-US" altLang="zh-CN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向量线性表示。</a:t>
            </a:r>
            <a:endParaRPr lang="en-US" altLang="zh-CN" sz="2000">
              <a:solidFill>
                <a:srgbClr val="2E3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因此，该平面上的每个颜色都</a:t>
            </a:r>
            <a:r>
              <a:rPr lang="zh-CN" altLang="en-US" sz="2000"/>
              <a:t>由黑、白、青三色混合而成。</a:t>
            </a:r>
            <a:endParaRPr lang="en-US" altLang="zh-CN" sz="2000"/>
          </a:p>
          <a:p>
            <a:r>
              <a:rPr lang="en-US" altLang="zh-CN" sz="2000"/>
              <a:t>    </a:t>
            </a:r>
            <a:r>
              <a:rPr lang="zh-CN" altLang="en-US" sz="2000"/>
              <a:t>（而黑白两色是不改变色调的）</a:t>
            </a:r>
            <a:endParaRPr lang="en-US" altLang="zh-CN" sz="2000">
              <a:solidFill>
                <a:srgbClr val="2E3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B14E9-DD48-49A3-AFDA-FB4577094ADE}"/>
              </a:ext>
            </a:extLst>
          </p:cNvPr>
          <p:cNvSpPr/>
          <p:nvPr/>
        </p:nvSpPr>
        <p:spPr>
          <a:xfrm>
            <a:off x="574675" y="323191"/>
            <a:ext cx="594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RGB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系和</a:t>
            </a:r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HSI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系概念间的关系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B938CB-D338-4073-A0D9-E8F7D017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62" y="4974488"/>
            <a:ext cx="2686050" cy="18002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F257CB-6877-4E43-83B2-7EEAA8E6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84" y="4579811"/>
            <a:ext cx="2209818" cy="2268486"/>
          </a:xfrm>
          <a:prstGeom prst="rect">
            <a:avLst/>
          </a:prstGeom>
        </p:spPr>
      </p:pic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AD297ABD-2547-4C26-B32C-27A864FE8288}"/>
              </a:ext>
            </a:extLst>
          </p:cNvPr>
          <p:cNvSpPr/>
          <p:nvPr/>
        </p:nvSpPr>
        <p:spPr bwMode="auto">
          <a:xfrm rot="5400000">
            <a:off x="6286543" y="4800564"/>
            <a:ext cx="457188" cy="16763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FED4829-FCCB-4C58-A847-294344619B2D}"/>
              </a:ext>
            </a:extLst>
          </p:cNvPr>
          <p:cNvSpPr/>
          <p:nvPr/>
        </p:nvSpPr>
        <p:spPr bwMode="auto">
          <a:xfrm>
            <a:off x="4075060" y="5645625"/>
            <a:ext cx="786754" cy="40616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B2FAA70-6B55-4F5F-9FFF-322262823A2F}"/>
              </a:ext>
            </a:extLst>
          </p:cNvPr>
          <p:cNvCxnSpPr>
            <a:cxnSpLocks/>
          </p:cNvCxnSpPr>
          <p:nvPr/>
        </p:nvCxnSpPr>
        <p:spPr bwMode="auto">
          <a:xfrm flipH="1">
            <a:off x="1958118" y="5544221"/>
            <a:ext cx="4571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A481D2B4-BF53-4D92-A834-BB5F3A14EF67}"/>
              </a:ext>
            </a:extLst>
          </p:cNvPr>
          <p:cNvSpPr/>
          <p:nvPr/>
        </p:nvSpPr>
        <p:spPr bwMode="auto">
          <a:xfrm>
            <a:off x="2362258" y="5486346"/>
            <a:ext cx="101484" cy="1109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3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23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06475" y="1371654"/>
            <a:ext cx="84168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RBG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到 </a:t>
            </a:r>
            <a:r>
              <a:rPr lang="en-US" altLang="zh-CN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的转换（几何意义）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在六边形中，角度为</a:t>
            </a:r>
            <a:r>
              <a:rPr lang="en-US" altLang="zh-CN" sz="2000" b="1">
                <a:solidFill>
                  <a:srgbClr val="2E3033"/>
                </a:solidFill>
                <a:latin typeface="Arial" panose="020B0604020202020204" pitchFamily="34" charset="0"/>
              </a:rPr>
              <a:t>H</a:t>
            </a:r>
            <a:r>
              <a:rPr lang="zh-CN" altLang="en-US" sz="2000" b="1">
                <a:solidFill>
                  <a:srgbClr val="2E3033"/>
                </a:solidFill>
                <a:latin typeface="Arial" panose="020B0604020202020204" pitchFamily="34" charset="0"/>
              </a:rPr>
              <a:t>的向量的端点到强度轴的距离，</a:t>
            </a:r>
            <a:endParaRPr lang="en-US" altLang="zh-CN" sz="2000" b="1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2000" b="1">
                <a:solidFill>
                  <a:srgbClr val="2E3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   </a:t>
            </a:r>
            <a:r>
              <a:rPr lang="zh-CN" altLang="en-US" sz="2000" b="1">
                <a:solidFill>
                  <a:srgbClr val="2E3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即饱和度</a:t>
            </a:r>
            <a:r>
              <a:rPr lang="en-US" altLang="zh-CN" sz="2000" b="1">
                <a:solidFill>
                  <a:srgbClr val="2E3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</a:t>
            </a:r>
            <a:r>
              <a:rPr lang="zh-CN" altLang="en-US" sz="2000">
                <a:solidFill>
                  <a:srgbClr val="2E3033"/>
                </a:solidFill>
                <a:latin typeface="Arial" panose="020B0604020202020204" pitchFamily="34" charset="0"/>
              </a:rPr>
              <a:t>。</a:t>
            </a:r>
            <a:endParaRPr lang="zh-CN" altLang="en-US" sz="2000" dirty="0">
              <a:solidFill>
                <a:srgbClr val="2E3033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B14E9-DD48-49A3-AFDA-FB4577094ADE}"/>
              </a:ext>
            </a:extLst>
          </p:cNvPr>
          <p:cNvSpPr/>
          <p:nvPr/>
        </p:nvSpPr>
        <p:spPr>
          <a:xfrm>
            <a:off x="574675" y="323191"/>
            <a:ext cx="594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RGB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系和</a:t>
            </a:r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HSI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系概念间的关系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B938CB-D338-4073-A0D9-E8F7D017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4" y="129336"/>
            <a:ext cx="2686050" cy="1800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74EB90-AD48-485D-9654-B64195136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3686113"/>
            <a:ext cx="68484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24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1286144" y="4992411"/>
            <a:ext cx="686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思考问题：在这个圆柱体上，红色的点</a:t>
            </a:r>
            <a:r>
              <a:rPr lang="zh-CN" altLang="en-US" b="1" u="sng" dirty="0">
                <a:solidFill>
                  <a:srgbClr val="3333FF"/>
                </a:solidFill>
                <a:latin typeface="Arial" panose="020B0604020202020204" pitchFamily="34" charset="0"/>
              </a:rPr>
              <a:t>顺（逆）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时针旋转会变成什么样？</a:t>
            </a:r>
            <a:r>
              <a:rPr lang="zh-CN" altLang="en-US" b="1" u="sng" dirty="0">
                <a:solidFill>
                  <a:srgbClr val="3333FF"/>
                </a:solidFill>
                <a:latin typeface="Arial" panose="020B0604020202020204" pitchFamily="34" charset="0"/>
              </a:rPr>
              <a:t>上下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移动呢？向</a:t>
            </a:r>
            <a:r>
              <a:rPr lang="zh-CN" altLang="en-US" b="1" u="sng" dirty="0">
                <a:solidFill>
                  <a:srgbClr val="3333FF"/>
                </a:solidFill>
                <a:latin typeface="Arial" panose="020B0604020202020204" pitchFamily="34" charset="0"/>
              </a:rPr>
              <a:t>圆心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方向移动呢？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26BD0265-8CCE-4636-AE6F-ADE21E418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125" y="1914779"/>
            <a:ext cx="1828800" cy="838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14A9AD9-4AB2-446E-B67F-9E9CB03C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125" y="3591179"/>
            <a:ext cx="1828800" cy="838200"/>
          </a:xfrm>
          <a:prstGeom prst="ellipse">
            <a:avLst/>
          </a:prstGeom>
          <a:solidFill>
            <a:srgbClr val="38383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11C632C5-EA37-4F18-81E6-552823C20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125" y="2295779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02FA77D4-D7CE-44C2-8442-73112B386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2525" y="2295779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7AF51062-688A-4D3D-9767-D15017684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2525" y="4048379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67B69DF1-EDD6-4958-AFB2-E5E00E30AF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2525" y="2295779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24740455-77AE-446A-9D71-144A883C68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7725" y="1914779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D415BE59-FA38-447C-AB33-95B86C8973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57725" y="3667379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04841AE-F156-48AD-A9DA-498F6B5B41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925" y="2295779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6C25CAF4-92D2-4760-8820-CFA714F13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2925" y="4048379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0188E229-CE33-44CD-B4B1-7A5E6DF061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7925" y="2676779"/>
            <a:ext cx="0" cy="1143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86EBBC7-C5C5-4238-95CB-615C8E460B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2525" y="3286379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22B80CD3-752C-429E-8B7A-5B8AB49C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325" y="4200779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latin typeface="华文新魏" panose="02010800040101010101" pitchFamily="2" charset="-122"/>
              </a:rPr>
              <a:t>黑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3EA00E4B-56F6-4B03-9796-425359AD2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325" y="1990979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latin typeface="华文新魏" panose="02010800040101010101" pitchFamily="2" charset="-122"/>
              </a:rPr>
              <a:t>白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3AD9B11A-93AD-4E73-AA91-58B98DB02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325" y="3057779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latin typeface="华文新魏" panose="02010800040101010101" pitchFamily="2" charset="-122"/>
              </a:rPr>
              <a:t>I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401429A1-14DE-4D6F-A7AB-6D799189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325" y="323226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latin typeface="华文新魏" panose="02010800040101010101" pitchFamily="2" charset="-122"/>
              </a:rPr>
              <a:t>S</a:t>
            </a: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63FF57F6-653E-42E3-8ACC-6F09832A0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913" y="3211767"/>
            <a:ext cx="142875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6">
            <a:extLst>
              <a:ext uri="{FF2B5EF4-FFF2-40B4-BE49-F238E27FC236}">
                <a16:creationId xmlns:a16="http://schemas.microsoft.com/office/drawing/2014/main" id="{3864BA9A-7273-4B97-9A8D-747CAEBBE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6877" y="2295769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D5CEDA-B90A-42D6-BB55-A58A7D321463}"/>
              </a:ext>
            </a:extLst>
          </p:cNvPr>
          <p:cNvSpPr/>
          <p:nvPr/>
        </p:nvSpPr>
        <p:spPr>
          <a:xfrm>
            <a:off x="574675" y="323191"/>
            <a:ext cx="594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其他形状的</a:t>
            </a:r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RBG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81115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25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81621" y="1219258"/>
            <a:ext cx="28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3333FF"/>
                </a:solidFill>
                <a:latin typeface="Arial" panose="020B0604020202020204" pitchFamily="34" charset="0"/>
              </a:rPr>
              <a:t>强度：红</a:t>
            </a:r>
            <a:r>
              <a:rPr lang="zh-CN" altLang="en-US" b="1" dirty="0">
                <a:solidFill>
                  <a:srgbClr val="3333FF"/>
                </a:solidFill>
                <a:latin typeface="Arial" panose="020B0604020202020204" pitchFamily="34" charset="0"/>
              </a:rPr>
              <a:t>点的上下移动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0433A8-6263-4EE7-961A-05605CC37137}"/>
              </a:ext>
            </a:extLst>
          </p:cNvPr>
          <p:cNvSpPr txBox="1"/>
          <p:nvPr/>
        </p:nvSpPr>
        <p:spPr>
          <a:xfrm>
            <a:off x="4781570" y="1160216"/>
            <a:ext cx="354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3333FF"/>
                </a:solidFill>
                <a:latin typeface="Arial" panose="020B0604020202020204" pitchFamily="34" charset="0"/>
              </a:rPr>
              <a:t>饱和度</a:t>
            </a:r>
            <a:r>
              <a:rPr lang="en-US" altLang="zh-CN" b="1">
                <a:solidFill>
                  <a:srgbClr val="3333FF"/>
                </a:solidFill>
                <a:latin typeface="Arial" panose="020B0604020202020204" pitchFamily="34" charset="0"/>
              </a:rPr>
              <a:t>S: </a:t>
            </a:r>
            <a:r>
              <a:rPr lang="zh-CN" altLang="en-US" b="1">
                <a:solidFill>
                  <a:srgbClr val="3333FF"/>
                </a:solidFill>
                <a:latin typeface="Arial" panose="020B0604020202020204" pitchFamily="34" charset="0"/>
              </a:rPr>
              <a:t>红</a:t>
            </a:r>
            <a:r>
              <a:rPr lang="zh-CN" altLang="en-US" b="1" dirty="0">
                <a:solidFill>
                  <a:srgbClr val="3333FF"/>
                </a:solidFill>
                <a:latin typeface="Arial" panose="020B0604020202020204" pitchFamily="34" charset="0"/>
              </a:rPr>
              <a:t>点向圆心方向移动</a:t>
            </a:r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id="{C32E6DEC-ECDF-45BA-B86E-506BB3AF00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6654" y="2543410"/>
            <a:ext cx="0" cy="466752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F5FECFBB-331F-4F59-882C-E05917FA3B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889" y="2664768"/>
            <a:ext cx="0" cy="466752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Oval 14">
            <a:extLst>
              <a:ext uri="{FF2B5EF4-FFF2-40B4-BE49-F238E27FC236}">
                <a16:creationId xmlns:a16="http://schemas.microsoft.com/office/drawing/2014/main" id="{FE4F4996-70BA-4938-9D22-608F29BC96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2530" y="1844879"/>
            <a:ext cx="1832782" cy="167587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utoShape 7">
            <a:extLst>
              <a:ext uri="{FF2B5EF4-FFF2-40B4-BE49-F238E27FC236}">
                <a16:creationId xmlns:a16="http://schemas.microsoft.com/office/drawing/2014/main" id="{6FCF8E74-DDE8-4129-9401-AB8D044C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341" y="4430186"/>
            <a:ext cx="380361" cy="1266295"/>
          </a:xfrm>
          <a:prstGeom prst="curvedLeftArrow">
            <a:avLst>
              <a:gd name="adj1" fmla="val 66093"/>
              <a:gd name="adj2" fmla="val 132185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71CC9C58-B1E7-483D-82D6-7A95C90A70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4970" y="2007685"/>
            <a:ext cx="1887177" cy="1725613"/>
          </a:xfrm>
          <a:prstGeom prst="ellipse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5">
            <a:extLst>
              <a:ext uri="{FF2B5EF4-FFF2-40B4-BE49-F238E27FC236}">
                <a16:creationId xmlns:a16="http://schemas.microsoft.com/office/drawing/2014/main" id="{B2D2E8D7-3BF6-42B3-AD2B-D5DBFFEDD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1328" y="1755198"/>
            <a:ext cx="984960" cy="0"/>
          </a:xfrm>
          <a:prstGeom prst="line">
            <a:avLst/>
          </a:prstGeom>
          <a:noFill/>
          <a:ln w="76200">
            <a:solidFill>
              <a:srgbClr val="FF010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7BADF5-8AB0-49A3-AD56-985FB90C2B3F}"/>
              </a:ext>
            </a:extLst>
          </p:cNvPr>
          <p:cNvSpPr txBox="1"/>
          <p:nvPr/>
        </p:nvSpPr>
        <p:spPr>
          <a:xfrm>
            <a:off x="560116" y="4866514"/>
            <a:ext cx="4004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3333FF"/>
                </a:solidFill>
                <a:latin typeface="Arial" panose="020B0604020202020204" pitchFamily="34" charset="0"/>
              </a:rPr>
              <a:t>色度</a:t>
            </a:r>
            <a:r>
              <a:rPr lang="en-US" altLang="zh-CN" b="1">
                <a:solidFill>
                  <a:srgbClr val="3333FF"/>
                </a:solidFill>
                <a:latin typeface="Arial" panose="020B0604020202020204" pitchFamily="34" charset="0"/>
              </a:rPr>
              <a:t>H</a:t>
            </a:r>
            <a:r>
              <a:rPr lang="zh-CN" altLang="en-US" b="1">
                <a:solidFill>
                  <a:srgbClr val="3333FF"/>
                </a:solidFill>
                <a:latin typeface="Arial" panose="020B0604020202020204" pitchFamily="34" charset="0"/>
              </a:rPr>
              <a:t>：红</a:t>
            </a:r>
            <a:r>
              <a:rPr lang="zh-CN" altLang="en-US" b="1" dirty="0">
                <a:solidFill>
                  <a:srgbClr val="3333FF"/>
                </a:solidFill>
                <a:latin typeface="Arial" panose="020B0604020202020204" pitchFamily="34" charset="0"/>
              </a:rPr>
              <a:t>点的逆（顺）时针转动</a:t>
            </a:r>
          </a:p>
        </p:txBody>
      </p:sp>
      <p:sp>
        <p:nvSpPr>
          <p:cNvPr id="37" name="AutoShape 6">
            <a:extLst>
              <a:ext uri="{FF2B5EF4-FFF2-40B4-BE49-F238E27FC236}">
                <a16:creationId xmlns:a16="http://schemas.microsoft.com/office/drawing/2014/main" id="{98942BE2-5255-4B11-BF5E-9E9BD3A7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107" y="4444646"/>
            <a:ext cx="380361" cy="1265450"/>
          </a:xfrm>
          <a:prstGeom prst="curvedRightArrow">
            <a:avLst>
              <a:gd name="adj1" fmla="val 66049"/>
              <a:gd name="adj2" fmla="val 132097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29">
            <a:extLst>
              <a:ext uri="{FF2B5EF4-FFF2-40B4-BE49-F238E27FC236}">
                <a16:creationId xmlns:a16="http://schemas.microsoft.com/office/drawing/2014/main" id="{CA6FFA77-956C-4ECC-89C8-E5192DBFE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415" y="4246453"/>
            <a:ext cx="1760143" cy="1609455"/>
          </a:xfrm>
          <a:prstGeom prst="ellipse">
            <a:avLst/>
          </a:prstGeom>
          <a:solidFill>
            <a:srgbClr val="FF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21BA52-56D2-4A73-AB39-D67AD002C472}"/>
              </a:ext>
            </a:extLst>
          </p:cNvPr>
          <p:cNvSpPr/>
          <p:nvPr/>
        </p:nvSpPr>
        <p:spPr>
          <a:xfrm>
            <a:off x="574675" y="323191"/>
            <a:ext cx="594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其他形状的</a:t>
            </a:r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RBG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6401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26</a:t>
            </a:fld>
            <a:endParaRPr lang="zh-CN" altLang="zh-CN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21BA52-56D2-4A73-AB39-D67AD002C472}"/>
              </a:ext>
            </a:extLst>
          </p:cNvPr>
          <p:cNvSpPr/>
          <p:nvPr/>
        </p:nvSpPr>
        <p:spPr>
          <a:xfrm>
            <a:off x="574675" y="323191"/>
            <a:ext cx="594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其他形状的</a:t>
            </a:r>
            <a:r>
              <a:rPr lang="en-US" altLang="zh-CN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RBG</a:t>
            </a:r>
            <a:r>
              <a:rPr lang="zh-CN" altLang="en-US" sz="2800" b="1">
                <a:solidFill>
                  <a:srgbClr val="996633"/>
                </a:solidFill>
                <a:latin typeface="Verdana"/>
                <a:ea typeface="宋体"/>
                <a:cs typeface="Arial" panose="020B0604020202020204" pitchFamily="34" charset="0"/>
              </a:rPr>
              <a:t>模型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508175E-B6C4-4BEB-9D74-EA867A54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4" y="990664"/>
            <a:ext cx="4153250" cy="587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1EE0563-EB23-4E29-AC77-24196CA14AF2}"/>
              </a:ext>
            </a:extLst>
          </p:cNvPr>
          <p:cNvSpPr txBox="1"/>
          <p:nvPr/>
        </p:nvSpPr>
        <p:spPr>
          <a:xfrm>
            <a:off x="550648" y="2594871"/>
            <a:ext cx="296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图</a:t>
            </a:r>
            <a:r>
              <a:rPr lang="en-US" altLang="zh-CN" b="1">
                <a:solidFill>
                  <a:srgbClr val="2E3033"/>
                </a:solidFill>
                <a:latin typeface="Arial" panose="020B0604020202020204" pitchFamily="34" charset="0"/>
              </a:rPr>
              <a:t>: HSI</a:t>
            </a:r>
            <a:r>
              <a:rPr lang="zh-CN" altLang="en-US" b="1">
                <a:solidFill>
                  <a:srgbClr val="2E3033"/>
                </a:solidFill>
                <a:latin typeface="Arial" panose="020B0604020202020204" pitchFamily="34" charset="0"/>
              </a:rPr>
              <a:t>颜色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系的三角形</a:t>
            </a:r>
            <a:endParaRPr lang="en-US" altLang="zh-CN" b="1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和圆截面模型</a:t>
            </a:r>
          </a:p>
        </p:txBody>
      </p:sp>
    </p:spTree>
    <p:extLst>
      <p:ext uri="{BB962C8B-B14F-4D97-AF65-F5344CB8AC3E}">
        <p14:creationId xmlns:p14="http://schemas.microsoft.com/office/powerpoint/2010/main" val="402549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27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模型</a:t>
            </a:r>
            <a:r>
              <a:rPr lang="zh-CN" altLang="en-US" sz="2800" dirty="0">
                <a:cs typeface="Arial" panose="020B0604020202020204" pitchFamily="34" charset="0"/>
              </a:rPr>
              <a:t>中的色度和饱和度图示理解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1152098" y="4756858"/>
            <a:ext cx="6839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而饱和度</a:t>
            </a:r>
            <a:r>
              <a:rPr lang="en-US" altLang="zh-CN" b="1" dirty="0">
                <a:solidFill>
                  <a:srgbClr val="2E3033"/>
                </a:solidFill>
                <a:latin typeface="Arial" panose="020B0604020202020204" pitchFamily="34" charset="0"/>
              </a:rPr>
              <a:t>S 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，则由彩色点到灰度轴（或平面色环的原点）的距离决定。一纯红颜色的饱和度效果示意图如上：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2A73C13-8FF5-4237-BD6D-2FA6EB23F46B}"/>
              </a:ext>
            </a:extLst>
          </p:cNvPr>
          <p:cNvGrpSpPr>
            <a:grpSpLocks/>
          </p:cNvGrpSpPr>
          <p:nvPr/>
        </p:nvGrpSpPr>
        <p:grpSpPr bwMode="auto">
          <a:xfrm>
            <a:off x="6933227" y="1676446"/>
            <a:ext cx="1800225" cy="2238375"/>
            <a:chOff x="4377" y="1616"/>
            <a:chExt cx="1134" cy="141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29F543BF-AC64-4BE7-A47B-05C094D2F3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77" y="1616"/>
              <a:ext cx="1134" cy="1134"/>
            </a:xfrm>
            <a:prstGeom prst="rect">
              <a:avLst/>
            </a:prstGeom>
            <a:solidFill>
              <a:srgbClr val="F600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AB9F7CED-2AC7-49BC-B891-CE20BA640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2795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S=1</a:t>
              </a:r>
              <a:endParaRPr lang="en-US" altLang="zh-CN" sz="18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60432855-BE59-4AF4-8587-C54B0B1A90CC}"/>
              </a:ext>
            </a:extLst>
          </p:cNvPr>
          <p:cNvGrpSpPr>
            <a:grpSpLocks/>
          </p:cNvGrpSpPr>
          <p:nvPr/>
        </p:nvGrpSpPr>
        <p:grpSpPr bwMode="auto">
          <a:xfrm>
            <a:off x="380026" y="1676446"/>
            <a:ext cx="1800225" cy="2238375"/>
            <a:chOff x="249" y="1616"/>
            <a:chExt cx="1134" cy="1410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4FCBB1DE-66D6-4AF7-BEDA-F58DE7F4B6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9" y="1616"/>
              <a:ext cx="1134" cy="1134"/>
            </a:xfrm>
            <a:prstGeom prst="rect">
              <a:avLst/>
            </a:prstGeom>
            <a:solidFill>
              <a:srgbClr val="7878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10D39E6D-47C5-47FC-B8FE-1DE7F46F1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S=0</a:t>
              </a:r>
              <a:endParaRPr lang="en-US" altLang="zh-CN" sz="18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679599E-A6D2-4E9D-97EE-05AA8D667A82}"/>
              </a:ext>
            </a:extLst>
          </p:cNvPr>
          <p:cNvGrpSpPr>
            <a:grpSpLocks/>
          </p:cNvGrpSpPr>
          <p:nvPr/>
        </p:nvGrpSpPr>
        <p:grpSpPr bwMode="auto">
          <a:xfrm>
            <a:off x="2469176" y="1676446"/>
            <a:ext cx="1800225" cy="2238375"/>
            <a:chOff x="2200" y="1253"/>
            <a:chExt cx="1134" cy="1410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DBAA13B9-2126-4CA8-A0A0-033620D5B0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0" y="1253"/>
              <a:ext cx="1134" cy="1134"/>
            </a:xfrm>
            <a:prstGeom prst="rect">
              <a:avLst/>
            </a:prstGeom>
            <a:solidFill>
              <a:srgbClr val="9C5F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202A500F-8B1C-4177-AA6B-16466ECC7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2432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S=1/4</a:t>
              </a:r>
              <a:endParaRPr lang="en-US" altLang="zh-CN" sz="18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9AE0D808-3B23-45A6-BE21-1C32FBAAD197}"/>
              </a:ext>
            </a:extLst>
          </p:cNvPr>
          <p:cNvGrpSpPr>
            <a:grpSpLocks/>
          </p:cNvGrpSpPr>
          <p:nvPr/>
        </p:nvGrpSpPr>
        <p:grpSpPr bwMode="auto">
          <a:xfrm>
            <a:off x="4701201" y="1676446"/>
            <a:ext cx="1800225" cy="2238375"/>
            <a:chOff x="2971" y="1616"/>
            <a:chExt cx="1134" cy="1410"/>
          </a:xfrm>
        </p:grpSpPr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5461F07E-3EF0-47B5-A063-A9A724F8A0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1" y="1616"/>
              <a:ext cx="1134" cy="1134"/>
            </a:xfrm>
            <a:prstGeom prst="rect">
              <a:avLst/>
            </a:prstGeom>
            <a:solidFill>
              <a:srgbClr val="BA3F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971ACD5C-0B77-41F7-911B-AFDB1288C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2795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S=1/2</a:t>
              </a:r>
              <a:endParaRPr lang="en-US" altLang="zh-CN" sz="18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9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模型</a:t>
            </a:r>
            <a:r>
              <a:rPr lang="zh-CN" altLang="en-US" sz="2800" dirty="0">
                <a:cs typeface="Arial" panose="020B0604020202020204" pitchFamily="34" charset="0"/>
              </a:rPr>
              <a:t>中的色度和饱和度图示理解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765104" y="1156490"/>
            <a:ext cx="3086171" cy="366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色度（</a:t>
            </a:r>
            <a:r>
              <a:rPr lang="en-US" altLang="zh-CN" b="1" dirty="0">
                <a:solidFill>
                  <a:srgbClr val="2E3033"/>
                </a:solidFill>
                <a:latin typeface="Arial" panose="020B0604020202020204" pitchFamily="34" charset="0"/>
              </a:rPr>
              <a:t>H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）的效果示意图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F7F7BE03-A9D3-4670-9804-AFFAD2A428C5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1752538"/>
            <a:ext cx="1439862" cy="1806575"/>
            <a:chOff x="884" y="1253"/>
            <a:chExt cx="907" cy="1138"/>
          </a:xfrm>
        </p:grpSpPr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6D4FE0D4-4E27-4998-946A-A79460378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4" y="1253"/>
              <a:ext cx="907" cy="907"/>
            </a:xfrm>
            <a:prstGeom prst="rect">
              <a:avLst/>
            </a:prstGeom>
            <a:solidFill>
              <a:srgbClr val="F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16570CE7-6DE6-4C29-ACCF-CCD2B0ABC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160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648AB5A7-D97C-439E-A0CA-2360733A2287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1736663"/>
            <a:ext cx="1439863" cy="1835150"/>
            <a:chOff x="2245" y="1162"/>
            <a:chExt cx="907" cy="1156"/>
          </a:xfrm>
        </p:grpSpPr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B8200798-39B2-4851-8F8C-1E7A295F62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5" y="1162"/>
              <a:ext cx="907" cy="907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4B2A67F4-0657-4B99-A177-57CA6E411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087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H=60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2A7CECD6-40DE-4664-BD44-7F2F266F48A4}"/>
              </a:ext>
            </a:extLst>
          </p:cNvPr>
          <p:cNvGrpSpPr>
            <a:grpSpLocks/>
          </p:cNvGrpSpPr>
          <p:nvPr/>
        </p:nvGrpSpPr>
        <p:grpSpPr bwMode="auto">
          <a:xfrm>
            <a:off x="6154738" y="1750950"/>
            <a:ext cx="1439862" cy="1806575"/>
            <a:chOff x="3696" y="1117"/>
            <a:chExt cx="907" cy="1138"/>
          </a:xfrm>
        </p:grpSpPr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CAEF53F5-7AFC-4E62-9424-DA98AC840B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6" y="1117"/>
              <a:ext cx="907" cy="907"/>
            </a:xfrm>
            <a:prstGeom prst="rect">
              <a:avLst/>
            </a:prstGeom>
            <a:solidFill>
              <a:srgbClr val="00F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BADD72D4-B694-4062-9517-57538BD11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024"/>
              <a:ext cx="6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H=120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38" name="Group 14">
            <a:extLst>
              <a:ext uri="{FF2B5EF4-FFF2-40B4-BE49-F238E27FC236}">
                <a16:creationId xmlns:a16="http://schemas.microsoft.com/office/drawing/2014/main" id="{600CCEF0-0A9A-4F5A-961E-EAF61A2A4E46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3984563"/>
            <a:ext cx="1439862" cy="1806575"/>
            <a:chOff x="884" y="2659"/>
            <a:chExt cx="907" cy="1138"/>
          </a:xfrm>
        </p:grpSpPr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54AC76B5-8177-4E8C-8709-449DF05BA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659"/>
              <a:ext cx="907" cy="907"/>
            </a:xfrm>
            <a:prstGeom prst="rect">
              <a:avLst/>
            </a:prstGeom>
            <a:solidFill>
              <a:srgbClr val="00F6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16">
              <a:extLst>
                <a:ext uri="{FF2B5EF4-FFF2-40B4-BE49-F238E27FC236}">
                  <a16:creationId xmlns:a16="http://schemas.microsoft.com/office/drawing/2014/main" id="{75FFB1EB-438E-4715-A14B-54E977D0E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566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H=180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41" name="Group 17">
            <a:extLst>
              <a:ext uri="{FF2B5EF4-FFF2-40B4-BE49-F238E27FC236}">
                <a16:creationId xmlns:a16="http://schemas.microsoft.com/office/drawing/2014/main" id="{A57B35B1-931D-420A-B64C-4DADC4A1AEE4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3984563"/>
            <a:ext cx="1439863" cy="1806575"/>
            <a:chOff x="2245" y="2659"/>
            <a:chExt cx="907" cy="1138"/>
          </a:xfrm>
        </p:grpSpPr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5C6565FE-585B-4469-A144-CAD63A09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659"/>
              <a:ext cx="907" cy="907"/>
            </a:xfrm>
            <a:prstGeom prst="rect">
              <a:avLst/>
            </a:prstGeom>
            <a:solidFill>
              <a:srgbClr val="000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19">
              <a:extLst>
                <a:ext uri="{FF2B5EF4-FFF2-40B4-BE49-F238E27FC236}">
                  <a16:creationId xmlns:a16="http://schemas.microsoft.com/office/drawing/2014/main" id="{F092C45A-ADB3-4F04-89DC-637F041CC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" y="3566"/>
              <a:ext cx="6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H=240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44" name="Group 20">
            <a:extLst>
              <a:ext uri="{FF2B5EF4-FFF2-40B4-BE49-F238E27FC236}">
                <a16:creationId xmlns:a16="http://schemas.microsoft.com/office/drawing/2014/main" id="{6D0ECD00-C9E6-41E5-B5D8-E3703E8156BA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3984563"/>
            <a:ext cx="1439862" cy="1806575"/>
            <a:chOff x="3606" y="2659"/>
            <a:chExt cx="907" cy="1138"/>
          </a:xfrm>
        </p:grpSpPr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253485EA-750C-4D33-853A-EDE232CA8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2659"/>
              <a:ext cx="907" cy="907"/>
            </a:xfrm>
            <a:prstGeom prst="rect">
              <a:avLst/>
            </a:prstGeom>
            <a:solidFill>
              <a:srgbClr val="F600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55FF55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22">
              <a:extLst>
                <a:ext uri="{FF2B5EF4-FFF2-40B4-BE49-F238E27FC236}">
                  <a16:creationId xmlns:a16="http://schemas.microsoft.com/office/drawing/2014/main" id="{8F8EFB2F-F1E6-4733-909D-1C608BA68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8" y="3566"/>
              <a:ext cx="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H=300</a:t>
              </a: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2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887CE7A-146A-41B2-A878-340B922749E8}"/>
              </a:ext>
            </a:extLst>
          </p:cNvPr>
          <p:cNvSpPr/>
          <p:nvPr/>
        </p:nvSpPr>
        <p:spPr bwMode="auto">
          <a:xfrm>
            <a:off x="2286060" y="1219258"/>
            <a:ext cx="4038494" cy="33527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29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3101538" y="1493660"/>
                <a:ext cx="2285940" cy="680329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/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3101538" y="1493660"/>
                <a:ext cx="2285940" cy="68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03AE2EA2-9C9D-4B2C-8116-997893648A31}"/>
                  </a:ext>
                </a:extLst>
              </p:cNvPr>
              <p:cNvSpPr txBox="1"/>
              <p:nvPr/>
            </p:nvSpPr>
            <p:spPr bwMode="auto">
              <a:xfrm>
                <a:off x="2830046" y="2492129"/>
                <a:ext cx="2828925" cy="6794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03AE2EA2-9C9D-4B2C-8116-997893648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0046" y="2492129"/>
                <a:ext cx="2828925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C48B24FC-9744-48D5-B5DE-AC9783EAF18F}"/>
                  </a:ext>
                </a:extLst>
              </p:cNvPr>
              <p:cNvSpPr txBox="1"/>
              <p:nvPr/>
            </p:nvSpPr>
            <p:spPr bwMode="auto">
              <a:xfrm>
                <a:off x="2179692" y="4969315"/>
                <a:ext cx="4784615" cy="1093816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[(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)+(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+(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C48B24FC-9744-48D5-B5DE-AC9783EA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9692" y="4969315"/>
                <a:ext cx="4784615" cy="1093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6B12EE05-D801-46B4-A6D6-FD213007FAC0}"/>
                  </a:ext>
                </a:extLst>
              </p:cNvPr>
              <p:cNvSpPr txBox="1"/>
              <p:nvPr/>
            </p:nvSpPr>
            <p:spPr bwMode="auto">
              <a:xfrm>
                <a:off x="2971800" y="3489719"/>
                <a:ext cx="2678496" cy="854157"/>
              </a:xfrm>
              <a:prstGeom prst="rect">
                <a:avLst/>
              </a:prstGeom>
              <a:solidFill>
                <a:srgbClr val="FFFF99"/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6B12EE05-D801-46B4-A6D6-FD213007F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1800" y="3489719"/>
                <a:ext cx="2678496" cy="854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93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3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艾萨克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·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牛顿爵士发现，一束阳光通过玻璃棱镜时，在颜色光谱中包含六个波段：</a:t>
            </a:r>
            <a:r>
              <a:rPr lang="zh-CN" alt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紫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蓝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rgbClr val="00B050"/>
                </a:solidFill>
                <a:cs typeface="Arial" panose="020B0604020202020204" pitchFamily="34" charset="0"/>
              </a:rPr>
              <a:t>绿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黄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rgbClr val="FFC000"/>
                </a:solidFill>
                <a:cs typeface="Arial" panose="020B0604020202020204" pitchFamily="34" charset="0"/>
              </a:rPr>
              <a:t>橙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红</a:t>
            </a:r>
            <a:r>
              <a:rPr lang="zh-CN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，每一种颜色都和谐地融合在一起。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5.1 </a:t>
            </a:r>
            <a:r>
              <a:rPr lang="zh-CN" altLang="en-US"/>
              <a:t>彩色基础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5015C8C-03C0-4BFE-9B2C-67BFCC05D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3" y="2514624"/>
            <a:ext cx="6523038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30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FCCB06-A3F5-4585-A86D-4F3834064D6D}"/>
              </a:ext>
            </a:extLst>
          </p:cNvPr>
          <p:cNvSpPr/>
          <p:nvPr/>
        </p:nvSpPr>
        <p:spPr>
          <a:xfrm>
            <a:off x="574675" y="1187618"/>
            <a:ext cx="4400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3333FF"/>
                </a:solidFill>
                <a:latin typeface="+mn-ea"/>
                <a:ea typeface="+mn-ea"/>
              </a:rPr>
              <a:t>证明：放在三角形</a:t>
            </a:r>
            <a:r>
              <a:rPr lang="en-US" altLang="zh-CN" sz="2400" b="1">
                <a:solidFill>
                  <a:srgbClr val="3333FF"/>
                </a:solidFill>
                <a:latin typeface="+mn-ea"/>
                <a:ea typeface="+mn-ea"/>
              </a:rPr>
              <a:t>RGB</a:t>
            </a:r>
            <a:r>
              <a:rPr lang="zh-CN" altLang="en-US" sz="2400" b="1">
                <a:solidFill>
                  <a:srgbClr val="3333FF"/>
                </a:solidFill>
                <a:latin typeface="+mn-ea"/>
                <a:ea typeface="+mn-ea"/>
              </a:rPr>
              <a:t>模型下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0D603D-160A-4904-BBCA-C2A50696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84" y="2758305"/>
            <a:ext cx="3341523" cy="24828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846E8D-9311-4A48-8C71-7C4209E1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7" y="2134818"/>
            <a:ext cx="3785041" cy="3878588"/>
          </a:xfrm>
          <a:prstGeom prst="rect">
            <a:avLst/>
          </a:prstGeom>
        </p:spPr>
      </p:pic>
      <p:sp>
        <p:nvSpPr>
          <p:cNvPr id="7" name="箭头: 左右 6">
            <a:extLst>
              <a:ext uri="{FF2B5EF4-FFF2-40B4-BE49-F238E27FC236}">
                <a16:creationId xmlns:a16="http://schemas.microsoft.com/office/drawing/2014/main" id="{BE612C9C-9A84-4E75-9F3F-CDDCFA465EF6}"/>
              </a:ext>
            </a:extLst>
          </p:cNvPr>
          <p:cNvSpPr/>
          <p:nvPr/>
        </p:nvSpPr>
        <p:spPr bwMode="auto">
          <a:xfrm>
            <a:off x="4429932" y="3999728"/>
            <a:ext cx="751652" cy="330877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37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31</a:t>
            </a:fld>
            <a:endParaRPr lang="zh-CN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574675" y="1295456"/>
            <a:ext cx="739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3333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i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的证明：显然成立。</a:t>
            </a:r>
            <a:endParaRPr lang="zh-CN" altLang="en-US" sz="2400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9D281E-1967-43E6-8CCD-6460E2971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1143090" y="2441610"/>
                <a:ext cx="2285940" cy="680329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/>
              </a:p>
            </p:txBody>
          </p:sp>
        </mc:Choice>
        <mc:Fallback xmlns="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1143090" y="2441610"/>
                <a:ext cx="2285940" cy="68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BED60DB-DE66-4B66-8DA1-101D24AF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2" y="1981238"/>
            <a:ext cx="3785041" cy="38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1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32</a:t>
            </a:fld>
            <a:endParaRPr lang="zh-CN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574675" y="1154175"/>
            <a:ext cx="7391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接下来，证明</a:t>
            </a:r>
            <a:r>
              <a:rPr lang="en-US" altLang="zh-CN" sz="2400" b="1">
                <a:solidFill>
                  <a:srgbClr val="3333FF"/>
                </a:solidFill>
                <a:latin typeface="Arial" panose="020B0604020202020204" pitchFamily="34" charset="0"/>
              </a:rPr>
              <a:t>H</a:t>
            </a: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400" b="1">
                <a:solidFill>
                  <a:srgbClr val="3333FF"/>
                </a:solidFill>
                <a:latin typeface="Arial" panose="020B0604020202020204" pitchFamily="34" charset="0"/>
              </a:rPr>
              <a:t>S</a:t>
            </a: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。</a:t>
            </a:r>
            <a:endParaRPr lang="en-US" altLang="zh-CN" sz="2400" b="1">
              <a:solidFill>
                <a:srgbClr val="3333FF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1200" b="1">
              <a:solidFill>
                <a:srgbClr val="3333FF"/>
              </a:solidFill>
              <a:latin typeface="Arial" panose="020B0604020202020204" pitchFamily="34" charset="0"/>
            </a:endParaRPr>
          </a:p>
          <a:p>
            <a:r>
              <a:rPr lang="en-US" altLang="zh-CN" sz="2400" b="1">
                <a:latin typeface="Arial" panose="020B0604020202020204" pitchFamily="34" charset="0"/>
              </a:rPr>
              <a:t>    </a:t>
            </a:r>
            <a:r>
              <a:rPr lang="zh-CN" altLang="en-US" sz="2400" b="1">
                <a:latin typeface="Arial" panose="020B0604020202020204" pitchFamily="34" charset="0"/>
              </a:rPr>
              <a:t>首先，将原始</a:t>
            </a:r>
            <a:r>
              <a:rPr lang="en-US" altLang="zh-CN" sz="2400" b="1">
                <a:latin typeface="Arial" panose="020B0604020202020204" pitchFamily="34" charset="0"/>
              </a:rPr>
              <a:t>RGB</a:t>
            </a:r>
            <a:r>
              <a:rPr lang="zh-CN" altLang="en-US" sz="2400" b="1">
                <a:latin typeface="Arial" panose="020B0604020202020204" pitchFamily="34" charset="0"/>
              </a:rPr>
              <a:t>归一化</a:t>
            </a:r>
            <a:r>
              <a:rPr lang="en-US" altLang="zh-CN" sz="2400" b="1">
                <a:latin typeface="Arial" panose="020B0604020202020204" pitchFamily="34" charset="0"/>
              </a:rPr>
              <a:t>:</a:t>
            </a:r>
            <a:endParaRPr lang="zh-CN" altLang="en-US" sz="2400" b="1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75CE0269-53A0-4B01-8CC4-6E733A0C62E2}"/>
                  </a:ext>
                </a:extLst>
              </p:cNvPr>
              <p:cNvSpPr txBox="1"/>
              <p:nvPr/>
            </p:nvSpPr>
            <p:spPr bwMode="auto">
              <a:xfrm>
                <a:off x="5105386" y="1263412"/>
                <a:ext cx="1676356" cy="17845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i="1"/>
              </a:p>
              <a:p>
                <a:endParaRPr lang="en-US" altLang="zh-CN" sz="8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sz="1600" i="1"/>
              </a:p>
              <a:p>
                <a:endParaRPr lang="en-US" altLang="zh-CN" sz="8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1600" i="1"/>
              </a:p>
              <a:p>
                <a:endParaRPr lang="zh-CN" altLang="en-US" sz="1600" i="1"/>
              </a:p>
            </p:txBody>
          </p:sp>
        </mc:Choice>
        <mc:Fallback xmlns="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75CE0269-53A0-4B01-8CC4-6E733A0C6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386" y="1263412"/>
                <a:ext cx="1676356" cy="1784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BD9D281E-1967-43E6-8CCD-6460E2971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3BE0ED-9568-4D6E-9667-803229506FB5}"/>
              </a:ext>
            </a:extLst>
          </p:cNvPr>
          <p:cNvSpPr/>
          <p:nvPr/>
        </p:nvSpPr>
        <p:spPr bwMode="auto">
          <a:xfrm>
            <a:off x="0" y="4876762"/>
            <a:ext cx="8915286" cy="18447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6FB7F-9ABC-47E2-9A07-DB0C1725C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6427"/>
            <a:ext cx="4461445" cy="4207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6FB95E-3962-4FEA-92B5-215A63A3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692" y="3059637"/>
            <a:ext cx="3733792" cy="3369519"/>
          </a:xfrm>
          <a:prstGeom prst="rect">
            <a:avLst/>
          </a:prstGeom>
        </p:spPr>
      </p:pic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F6BF4726-EA77-47C4-8057-BB60A852D945}"/>
              </a:ext>
            </a:extLst>
          </p:cNvPr>
          <p:cNvSpPr/>
          <p:nvPr/>
        </p:nvSpPr>
        <p:spPr bwMode="auto">
          <a:xfrm>
            <a:off x="4506130" y="5029028"/>
            <a:ext cx="751652" cy="330877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285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33</a:t>
            </a:fld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34120-1939-4E4C-B5D4-8E5B0F13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" y="1648019"/>
            <a:ext cx="9140198" cy="4600307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D9D281E-1967-43E6-8CCD-6460E2971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05454B-B366-4359-9C60-259409C492BA}"/>
                  </a:ext>
                </a:extLst>
              </p:cNvPr>
              <p:cNvSpPr txBox="1"/>
              <p:nvPr/>
            </p:nvSpPr>
            <p:spPr>
              <a:xfrm>
                <a:off x="578597" y="1042736"/>
                <a:ext cx="7391206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zh-CN" altLang="en-US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可见色调</a:t>
                </a:r>
                <a:r>
                  <a:rPr lang="en-US" altLang="zh-CN" sz="2400" i="1">
                    <a:solidFill>
                      <a:srgbClr val="3333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zh-CN" altLang="en-US" sz="2400" i="1">
                    <a:solidFill>
                      <a:srgbClr val="3333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zh-CN" altLang="en-US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即向量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zh-CN" altLang="en-US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的夹角。</a:t>
                </a:r>
                <a:endParaRPr lang="zh-CN" altLang="en-US" sz="2400" i="0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05454B-B366-4359-9C60-259409C4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97" y="1042736"/>
                <a:ext cx="7391206" cy="506421"/>
              </a:xfrm>
              <a:prstGeom prst="rect">
                <a:avLst/>
              </a:prstGeom>
              <a:blipFill>
                <a:blip r:embed="rId4"/>
                <a:stretch>
                  <a:fillRect l="-1155" t="-4819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347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34</a:t>
            </a:fld>
            <a:endParaRPr lang="zh-CN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BE3881-ADE6-481C-866E-BCEEA10C2D4A}"/>
              </a:ext>
            </a:extLst>
          </p:cNvPr>
          <p:cNvSpPr txBox="1"/>
          <p:nvPr/>
        </p:nvSpPr>
        <p:spPr>
          <a:xfrm>
            <a:off x="574675" y="1295456"/>
            <a:ext cx="739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3333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i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的证明：</a:t>
            </a:r>
            <a:endParaRPr lang="zh-CN" altLang="en-US" sz="2400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9D281E-1967-43E6-8CCD-6460E2971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2960249" y="1297233"/>
                <a:ext cx="5562506" cy="4762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cos</a:t>
                </a: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H</a:t>
                </a:r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2960249" y="1297233"/>
                <a:ext cx="5562506" cy="476250"/>
              </a:xfrm>
              <a:prstGeom prst="rect">
                <a:avLst/>
              </a:prstGeom>
              <a:blipFill>
                <a:blip r:embed="rId3"/>
                <a:stretch>
                  <a:fillRect l="-438" r="-875" b="-16250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FFFAA26-58C6-4213-A7DB-8325A260C899}"/>
              </a:ext>
            </a:extLst>
          </p:cNvPr>
          <p:cNvSpPr/>
          <p:nvPr/>
        </p:nvSpPr>
        <p:spPr bwMode="auto">
          <a:xfrm>
            <a:off x="0" y="4876762"/>
            <a:ext cx="8915286" cy="18447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7EF5ABEC-F9E0-4BB8-831C-074C73F7C24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8313" y="3567674"/>
                <a:ext cx="8686572" cy="892723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b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[(</m:t>
                        </m:r>
                        <m:sSup>
                          <m:sSupPr>
                            <m:ctrlP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sSup>
                          <m:sSupPr>
                            <m:ctrlP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rad>
                  </m:oMath>
                </a14:m>
                <a:r>
                  <a:rPr lang="en-US" altLang="zh-CN" sz="24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2400" b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9(</m:t>
                            </m:r>
                            <m:sSup>
                              <m:sSupPr>
                                <m:ctrlP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24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zh-CN" altLang="en-US" sz="2400" b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7EF5ABEC-F9E0-4BB8-831C-074C73F7C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13" y="3567674"/>
                <a:ext cx="8686572" cy="892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84595EAD-DE45-4F49-9D0F-A56745628D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0995" y="4584504"/>
                <a:ext cx="2438336" cy="98259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84595EAD-DE45-4F49-9D0F-A56745628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995" y="4584504"/>
                <a:ext cx="2438336" cy="982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005D4A59-ECC5-487D-9C26-D0D404C8A2F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0995" y="2552934"/>
                <a:ext cx="8235697" cy="857048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005D4A59-ECC5-487D-9C26-D0D404C8A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995" y="2552934"/>
                <a:ext cx="8235697" cy="857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833905EA-739F-4649-A758-A886EEC0314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8297" y="5823078"/>
                <a:ext cx="8306605" cy="85704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𝐚𝐫𝐜𝐜𝐨𝐬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833905EA-739F-4649-A758-A886EEC0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297" y="5823078"/>
                <a:ext cx="8306605" cy="857048"/>
              </a:xfrm>
              <a:prstGeom prst="rect">
                <a:avLst/>
              </a:prstGeom>
              <a:blipFill>
                <a:blip r:embed="rId7"/>
                <a:stretch>
                  <a:fillRect b="-1399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9DE9BB86-28B5-4420-9EE8-0E20C22E3AF0}"/>
              </a:ext>
            </a:extLst>
          </p:cNvPr>
          <p:cNvSpPr/>
          <p:nvPr/>
        </p:nvSpPr>
        <p:spPr bwMode="auto">
          <a:xfrm>
            <a:off x="4967439" y="1903214"/>
            <a:ext cx="304792" cy="57672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990D1D9A-1542-4AC0-A3A6-9BE6CB53E923}"/>
              </a:ext>
            </a:extLst>
          </p:cNvPr>
          <p:cNvSpPr/>
          <p:nvPr/>
        </p:nvSpPr>
        <p:spPr bwMode="auto">
          <a:xfrm>
            <a:off x="4967439" y="4588401"/>
            <a:ext cx="304792" cy="115530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139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35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/>
              <p:nvPr/>
            </p:nvSpPr>
            <p:spPr>
              <a:xfrm>
                <a:off x="574674" y="1295456"/>
                <a:ext cx="818821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b="1">
                    <a:solidFill>
                      <a:srgbClr val="3333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zh-CN" sz="2400" b="1" i="1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400" b="1">
                    <a:solidFill>
                      <a:srgbClr val="3333FF"/>
                    </a:solidFill>
                    <a:latin typeface="Arial" panose="020B0604020202020204" pitchFamily="34" charset="0"/>
                  </a:rPr>
                  <a:t>的证明：</a:t>
                </a:r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endParaRPr lang="en-US" altLang="zh-CN" sz="16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此时，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位于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中：其中的点满足分量 </a:t>
                </a:r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最小。</a:t>
                </a:r>
                <a:endParaRPr lang="en-US" altLang="zh-CN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同理，若点 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位于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altLang="zh-CN" sz="2000">
                        <a:solidFill>
                          <a:schemeClr val="tx1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altLang="zh-CN" sz="2000" baseline="-2500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2000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altLang="zh-CN" sz="2000"/>
                      <m:t>P</m:t>
                    </m:r>
                    <m:r>
                      <m:rPr>
                        <m:sty m:val="p"/>
                      </m:rPr>
                      <a:rPr lang="en-US" altLang="zh-CN" sz="2000" i="1" baseline="-2500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WP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中，则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分量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分别最小。相应地，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分别等于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1-3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1-3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，即：</a:t>
                </a:r>
                <a:endParaRPr lang="zh-CN" altLang="en-US" sz="2000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4" y="1295456"/>
                <a:ext cx="8188216" cy="3600986"/>
              </a:xfrm>
              <a:prstGeom prst="rect">
                <a:avLst/>
              </a:prstGeom>
              <a:blipFill>
                <a:blip r:embed="rId3"/>
                <a:stretch>
                  <a:fillRect l="-968" t="-1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BD9D281E-1967-43E6-8CCD-6460E2971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2895644" y="1295456"/>
                <a:ext cx="4659671" cy="2131767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𝑊𝑃</m:t>
                          </m:r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altLang="zh-CN" sz="24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altLang="zh-CN" sz="24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=</a:t>
                </a:r>
                <a:r>
                  <a:rPr lang="en-US" altLang="zh-CN" sz="2400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𝑊𝑄</m:t>
                        </m:r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𝑊𝑇</m:t>
                        </m:r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sz="24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=</a:t>
                </a:r>
                <a:r>
                  <a:rPr lang="en-US" altLang="zh-CN" sz="2400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−||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𝑄𝑇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num>
                      <m:den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sz="24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= 1-</a:t>
                </a:r>
                <a:r>
                  <a:rPr lang="en-US" altLang="zh-CN" sz="2400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den>
                    </m:f>
                  </m:oMath>
                </a14:m>
                <a:endParaRPr lang="en-US" altLang="zh-CN" sz="2400" b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altLang="zh-CN" sz="2400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= 1-3b</a:t>
                </a:r>
              </a:p>
            </p:txBody>
          </p:sp>
        </mc:Choice>
        <mc:Fallback xmlns="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AA6D958E-CAEC-451B-A65C-DD5D378140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2895644" y="1295456"/>
                <a:ext cx="4659671" cy="2131767"/>
              </a:xfrm>
              <a:prstGeom prst="rect">
                <a:avLst/>
              </a:prstGeom>
              <a:blipFill>
                <a:blip r:embed="rId4"/>
                <a:stretch>
                  <a:fillRect b="-4274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833905EA-739F-4649-A758-A886EEC0314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01635" y="4925174"/>
                <a:ext cx="4534293" cy="85704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−⁡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833905EA-739F-4649-A758-A886EEC0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1635" y="4925174"/>
                <a:ext cx="4534293" cy="857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42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36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/>
              <p:nvPr/>
            </p:nvSpPr>
            <p:spPr>
              <a:xfrm>
                <a:off x="723983" y="1295456"/>
                <a:ext cx="4609997" cy="3847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时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1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2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3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BE3881-ADE6-481C-866E-BCEEA10C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3" y="1295456"/>
                <a:ext cx="4609997" cy="3847207"/>
              </a:xfrm>
              <a:prstGeom prst="rect">
                <a:avLst/>
              </a:prstGeom>
              <a:blipFill>
                <a:blip r:embed="rId3"/>
                <a:stretch>
                  <a:fillRect l="-1852" t="-1743" b="-2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1590837" y="3326837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1590837" y="3326837"/>
                <a:ext cx="2951806" cy="740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03AE2EA2-9C9D-4B2C-8116-997893648A31}"/>
                  </a:ext>
                </a:extLst>
              </p:cNvPr>
              <p:cNvSpPr txBox="1"/>
              <p:nvPr/>
            </p:nvSpPr>
            <p:spPr bwMode="auto">
              <a:xfrm>
                <a:off x="1581726" y="2179753"/>
                <a:ext cx="1905025" cy="53340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03AE2EA2-9C9D-4B2C-8116-997893648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1726" y="2179753"/>
                <a:ext cx="1905025" cy="533400"/>
              </a:xfrm>
              <a:prstGeom prst="rect">
                <a:avLst/>
              </a:prstGeom>
              <a:blipFill>
                <a:blip r:embed="rId5"/>
                <a:stretch>
                  <a:fillRect r="-1270" b="-10112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C48B24FC-9744-48D5-B5DE-AC9783EAF18F}"/>
                  </a:ext>
                </a:extLst>
              </p:cNvPr>
              <p:cNvSpPr txBox="1"/>
              <p:nvPr/>
            </p:nvSpPr>
            <p:spPr bwMode="auto">
              <a:xfrm>
                <a:off x="1590837" y="4662682"/>
                <a:ext cx="2245202" cy="4762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C48B24FC-9744-48D5-B5DE-AC9783EA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0837" y="4662682"/>
                <a:ext cx="2245202" cy="4762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9">
            <a:extLst>
              <a:ext uri="{FF2B5EF4-FFF2-40B4-BE49-F238E27FC236}">
                <a16:creationId xmlns:a16="http://schemas.microsoft.com/office/drawing/2014/main" id="{9F39CFDE-39CF-43AE-916B-C89D823ED86C}"/>
              </a:ext>
            </a:extLst>
          </p:cNvPr>
          <p:cNvGrpSpPr>
            <a:grpSpLocks/>
          </p:cNvGrpSpPr>
          <p:nvPr/>
        </p:nvGrpSpPr>
        <p:grpSpPr bwMode="auto">
          <a:xfrm>
            <a:off x="4827499" y="2330390"/>
            <a:ext cx="3097213" cy="3384550"/>
            <a:chOff x="4059" y="1661"/>
            <a:chExt cx="1406" cy="1497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8A32723-F609-4DCD-8DAE-CA076C86C55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1752"/>
              <a:ext cx="1360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D29C28A0-7307-4B66-B74B-B5F268793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0" y="2432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8D7FBF00-7E54-45C5-8146-3E85FAEB2C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22" y="1888"/>
              <a:ext cx="408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114E54B8-27F1-4CAA-BBB3-C224BD86B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59"/>
              <a:ext cx="680" cy="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50BA52F8-E569-44D0-A185-4E7499769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795"/>
              <a:ext cx="589" cy="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3BBCC0D-2706-4107-A78B-E9A259AD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2451"/>
              <a:ext cx="1406" cy="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191887A-C629-424D-B897-5288051B3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069"/>
              <a:ext cx="408" cy="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DE867888-A963-467A-B94B-926B69E1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" y="2296"/>
              <a:ext cx="272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A41FDC34-DB2C-41E2-AD42-FC7214B9B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661"/>
              <a:ext cx="363" cy="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EB9E0009-693E-4EA9-B6B5-C3BE684B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2414"/>
              <a:ext cx="136" cy="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6ED00358-5A92-49F7-AA61-BEA9F0C48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1906"/>
              <a:ext cx="408" cy="5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44E75BB4-20BF-4A2E-B8F8-FA4542C80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6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线连接符 135">
            <a:extLst>
              <a:ext uri="{FF2B5EF4-FFF2-40B4-BE49-F238E27FC236}">
                <a16:creationId xmlns:a16="http://schemas.microsoft.com/office/drawing/2014/main" id="{E79324C7-1287-4FEA-A60F-AA296DF889BE}"/>
              </a:ext>
            </a:extLst>
          </p:cNvPr>
          <p:cNvCxnSpPr>
            <a:cxnSpLocks/>
            <a:stCxn id="128" idx="0"/>
          </p:cNvCxnSpPr>
          <p:nvPr/>
        </p:nvCxnSpPr>
        <p:spPr>
          <a:xfrm flipH="1" flipV="1">
            <a:off x="2480519" y="4065184"/>
            <a:ext cx="16652" cy="23956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110A196-62EF-4B05-BA91-1356214D0DF3}"/>
              </a:ext>
            </a:extLst>
          </p:cNvPr>
          <p:cNvSpPr txBox="1"/>
          <p:nvPr/>
        </p:nvSpPr>
        <p:spPr>
          <a:xfrm>
            <a:off x="2480193" y="421167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8C3A88C4-6E19-476F-AA36-6DB5612EA87A}"/>
              </a:ext>
            </a:extLst>
          </p:cNvPr>
          <p:cNvSpPr txBox="1"/>
          <p:nvPr/>
        </p:nvSpPr>
        <p:spPr>
          <a:xfrm>
            <a:off x="1367399" y="494151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D65E1D45-4915-47D7-A630-B20BEA5F9940}"/>
              </a:ext>
            </a:extLst>
          </p:cNvPr>
          <p:cNvSpPr txBox="1"/>
          <p:nvPr/>
        </p:nvSpPr>
        <p:spPr>
          <a:xfrm>
            <a:off x="2398763" y="376429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37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ABA1D69C-7414-430F-A4F9-E245745563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">
            <a:extLst>
              <a:ext uri="{FF2B5EF4-FFF2-40B4-BE49-F238E27FC236}">
                <a16:creationId xmlns:a16="http://schemas.microsoft.com/office/drawing/2014/main" id="{44E75BB4-20BF-4A2E-B8F8-FA4542C80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A53AA4-109A-4091-985A-EF0A0DFC6422}"/>
              </a:ext>
            </a:extLst>
          </p:cNvPr>
          <p:cNvSpPr/>
          <p:nvPr/>
        </p:nvSpPr>
        <p:spPr bwMode="auto">
          <a:xfrm>
            <a:off x="190500" y="5714940"/>
            <a:ext cx="8763000" cy="11430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C346660-3C9F-44B4-A809-7BCCBDF9183F}"/>
              </a:ext>
            </a:extLst>
          </p:cNvPr>
          <p:cNvGrpSpPr/>
          <p:nvPr/>
        </p:nvGrpSpPr>
        <p:grpSpPr>
          <a:xfrm>
            <a:off x="5905447" y="3489313"/>
            <a:ext cx="2962379" cy="2618106"/>
            <a:chOff x="6686551" y="1797679"/>
            <a:chExt cx="2962379" cy="2618106"/>
          </a:xfrm>
        </p:grpSpPr>
        <p:cxnSp>
          <p:nvCxnSpPr>
            <p:cNvPr id="94" name="直线连接符 110">
              <a:extLst>
                <a:ext uri="{FF2B5EF4-FFF2-40B4-BE49-F238E27FC236}">
                  <a16:creationId xmlns:a16="http://schemas.microsoft.com/office/drawing/2014/main" id="{9599296E-C965-4DAE-9734-160D4F985368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 flipH="1">
              <a:off x="7598664" y="3342179"/>
              <a:ext cx="549984" cy="7595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三角形 102">
              <a:extLst>
                <a:ext uri="{FF2B5EF4-FFF2-40B4-BE49-F238E27FC236}">
                  <a16:creationId xmlns:a16="http://schemas.microsoft.com/office/drawing/2014/main" id="{BF703DB1-1E45-48AD-94C0-B30677827B13}"/>
                </a:ext>
              </a:extLst>
            </p:cNvPr>
            <p:cNvSpPr/>
            <p:nvPr/>
          </p:nvSpPr>
          <p:spPr>
            <a:xfrm>
              <a:off x="6686551" y="1797679"/>
              <a:ext cx="2962379" cy="230405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6" name="直线连接符 104">
              <a:extLst>
                <a:ext uri="{FF2B5EF4-FFF2-40B4-BE49-F238E27FC236}">
                  <a16:creationId xmlns:a16="http://schemas.microsoft.com/office/drawing/2014/main" id="{CBDCA0ED-AE48-4970-BB54-171457361D19}"/>
                </a:ext>
              </a:extLst>
            </p:cNvPr>
            <p:cNvCxnSpPr>
              <a:stCxn id="95" idx="0"/>
              <a:endCxn id="95" idx="3"/>
            </p:cNvCxnSpPr>
            <p:nvPr/>
          </p:nvCxnSpPr>
          <p:spPr>
            <a:xfrm>
              <a:off x="8167741" y="1797679"/>
              <a:ext cx="0" cy="23040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106">
              <a:extLst>
                <a:ext uri="{FF2B5EF4-FFF2-40B4-BE49-F238E27FC236}">
                  <a16:creationId xmlns:a16="http://schemas.microsoft.com/office/drawing/2014/main" id="{D2222D4D-EA55-4F22-B325-A1AEDCD688BC}"/>
                </a:ext>
              </a:extLst>
            </p:cNvPr>
            <p:cNvCxnSpPr>
              <a:stCxn id="95" idx="2"/>
              <a:endCxn id="95" idx="5"/>
            </p:cNvCxnSpPr>
            <p:nvPr/>
          </p:nvCxnSpPr>
          <p:spPr>
            <a:xfrm flipV="1">
              <a:off x="6686551" y="2949708"/>
              <a:ext cx="2221784" cy="11520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31DC75B-1E9F-4A48-AE8D-AECD04F67083}"/>
                </a:ext>
              </a:extLst>
            </p:cNvPr>
            <p:cNvSpPr/>
            <p:nvPr/>
          </p:nvSpPr>
          <p:spPr>
            <a:xfrm>
              <a:off x="8140740" y="3296087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3547A43-FF17-434E-838C-D3C07FC27AEC}"/>
                </a:ext>
              </a:extLst>
            </p:cNvPr>
            <p:cNvSpPr/>
            <p:nvPr/>
          </p:nvSpPr>
          <p:spPr>
            <a:xfrm>
              <a:off x="7838591" y="3710734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51BE529C-9E70-49D0-8648-57D400D4A8D5}"/>
                </a:ext>
              </a:extLst>
            </p:cNvPr>
            <p:cNvSpPr/>
            <p:nvPr/>
          </p:nvSpPr>
          <p:spPr>
            <a:xfrm>
              <a:off x="7579571" y="4074737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1" name="直线连接符 114">
              <a:extLst>
                <a:ext uri="{FF2B5EF4-FFF2-40B4-BE49-F238E27FC236}">
                  <a16:creationId xmlns:a16="http://schemas.microsoft.com/office/drawing/2014/main" id="{2FD6DA84-C017-4671-9E64-139DDCB24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9540" y="3556174"/>
              <a:ext cx="106907" cy="1682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BDEB496F-4451-4822-8C19-99D0D0430CE5}"/>
                </a:ext>
              </a:extLst>
            </p:cNvPr>
            <p:cNvGrpSpPr/>
            <p:nvPr/>
          </p:nvGrpSpPr>
          <p:grpSpPr>
            <a:xfrm rot="5852784">
              <a:off x="8838753" y="2986911"/>
              <a:ext cx="86640" cy="152401"/>
              <a:chOff x="2072641" y="3196046"/>
              <a:chExt cx="86640" cy="152401"/>
            </a:xfrm>
          </p:grpSpPr>
          <p:cxnSp>
            <p:nvCxnSpPr>
              <p:cNvPr id="113" name="直线连接符 117">
                <a:extLst>
                  <a:ext uri="{FF2B5EF4-FFF2-40B4-BE49-F238E27FC236}">
                    <a16:creationId xmlns:a16="http://schemas.microsoft.com/office/drawing/2014/main" id="{2902142C-979D-4DE9-B40B-2953078F3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2641" y="3275331"/>
                <a:ext cx="86640" cy="7311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8">
                <a:extLst>
                  <a:ext uri="{FF2B5EF4-FFF2-40B4-BE49-F238E27FC236}">
                    <a16:creationId xmlns:a16="http://schemas.microsoft.com/office/drawing/2014/main" id="{1FD8B708-F6D6-4AF6-95B5-6E79957C13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0932" y="3196046"/>
                <a:ext cx="59642" cy="79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D581CAA-3EA0-46A1-BE62-9C29210C3F64}"/>
                </a:ext>
              </a:extLst>
            </p:cNvPr>
            <p:cNvSpPr txBox="1"/>
            <p:nvPr/>
          </p:nvSpPr>
          <p:spPr>
            <a:xfrm>
              <a:off x="8842774" y="269798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E2C114F-4943-4885-BE14-28CD985F3D4A}"/>
                </a:ext>
              </a:extLst>
            </p:cNvPr>
            <p:cNvSpPr/>
            <p:nvPr/>
          </p:nvSpPr>
          <p:spPr>
            <a:xfrm>
              <a:off x="8880618" y="2925665"/>
              <a:ext cx="54000" cy="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275E5CB-C9F3-4DE6-8862-BFA8DE870E57}"/>
                </a:ext>
              </a:extLst>
            </p:cNvPr>
            <p:cNvSpPr txBox="1"/>
            <p:nvPr/>
          </p:nvSpPr>
          <p:spPr>
            <a:xfrm>
              <a:off x="7856447" y="3028131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8BF71338-00FD-43A4-A36E-BC63C057B0CB}"/>
                </a:ext>
              </a:extLst>
            </p:cNvPr>
            <p:cNvSpPr txBox="1"/>
            <p:nvPr/>
          </p:nvSpPr>
          <p:spPr>
            <a:xfrm>
              <a:off x="7498022" y="3246093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311A6AB-F9DF-43ED-B4F8-F02607FE9988}"/>
                </a:ext>
              </a:extLst>
            </p:cNvPr>
            <p:cNvSpPr/>
            <p:nvPr/>
          </p:nvSpPr>
          <p:spPr>
            <a:xfrm>
              <a:off x="7716671" y="3527854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8DBF2AD-5804-4596-BEE2-3418F5189AEA}"/>
                </a:ext>
              </a:extLst>
            </p:cNvPr>
            <p:cNvGrpSpPr/>
            <p:nvPr/>
          </p:nvGrpSpPr>
          <p:grpSpPr>
            <a:xfrm rot="5852784">
              <a:off x="7674172" y="3588392"/>
              <a:ext cx="86640" cy="152401"/>
              <a:chOff x="2072641" y="3196046"/>
              <a:chExt cx="86640" cy="152401"/>
            </a:xfrm>
          </p:grpSpPr>
          <p:cxnSp>
            <p:nvCxnSpPr>
              <p:cNvPr id="111" name="直线连接符 125">
                <a:extLst>
                  <a:ext uri="{FF2B5EF4-FFF2-40B4-BE49-F238E27FC236}">
                    <a16:creationId xmlns:a16="http://schemas.microsoft.com/office/drawing/2014/main" id="{C3533AD2-3EEA-44ED-95F9-76087B4C0C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2641" y="3275331"/>
                <a:ext cx="86640" cy="7311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26">
                <a:extLst>
                  <a:ext uri="{FF2B5EF4-FFF2-40B4-BE49-F238E27FC236}">
                    <a16:creationId xmlns:a16="http://schemas.microsoft.com/office/drawing/2014/main" id="{8BCDABF2-2A0A-491C-86ED-E5B3445A3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0932" y="3196046"/>
                <a:ext cx="59642" cy="79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8EFD7E2-8422-4E0D-9680-418D408C4D1D}"/>
                </a:ext>
              </a:extLst>
            </p:cNvPr>
            <p:cNvSpPr txBox="1"/>
            <p:nvPr/>
          </p:nvSpPr>
          <p:spPr>
            <a:xfrm>
              <a:off x="7862854" y="362482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B79A773-0997-4B11-B279-ADDD31F5A059}"/>
                    </a:ext>
                  </a:extLst>
                </p:cNvPr>
                <p:cNvSpPr txBox="1"/>
                <p:nvPr/>
              </p:nvSpPr>
              <p:spPr>
                <a:xfrm>
                  <a:off x="7332083" y="4077231"/>
                  <a:ext cx="3513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a14:m>
                  <a:endPara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B79A773-0997-4B11-B279-ADDD31F5A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083" y="4077231"/>
                  <a:ext cx="35137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526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直线连接符 74">
            <a:extLst>
              <a:ext uri="{FF2B5EF4-FFF2-40B4-BE49-F238E27FC236}">
                <a16:creationId xmlns:a16="http://schemas.microsoft.com/office/drawing/2014/main" id="{49C566BB-7F88-416C-904A-3F79CF52CFA7}"/>
              </a:ext>
            </a:extLst>
          </p:cNvPr>
          <p:cNvCxnSpPr>
            <a:cxnSpLocks/>
            <a:stCxn id="124" idx="5"/>
          </p:cNvCxnSpPr>
          <p:nvPr/>
        </p:nvCxnSpPr>
        <p:spPr>
          <a:xfrm flipH="1" flipV="1">
            <a:off x="1666760" y="5115276"/>
            <a:ext cx="286170" cy="232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71">
            <a:extLst>
              <a:ext uri="{FF2B5EF4-FFF2-40B4-BE49-F238E27FC236}">
                <a16:creationId xmlns:a16="http://schemas.microsoft.com/office/drawing/2014/main" id="{55D58153-E84B-4989-8A60-F2CDCCB87A1F}"/>
              </a:ext>
            </a:extLst>
          </p:cNvPr>
          <p:cNvCxnSpPr>
            <a:cxnSpLocks/>
          </p:cNvCxnSpPr>
          <p:nvPr/>
        </p:nvCxnSpPr>
        <p:spPr>
          <a:xfrm flipH="1">
            <a:off x="802888" y="4034177"/>
            <a:ext cx="1694282" cy="2229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4">
            <a:extLst>
              <a:ext uri="{FF2B5EF4-FFF2-40B4-BE49-F238E27FC236}">
                <a16:creationId xmlns:a16="http://schemas.microsoft.com/office/drawing/2014/main" id="{09CA5D21-629C-4249-A5DC-2541E4076362}"/>
              </a:ext>
            </a:extLst>
          </p:cNvPr>
          <p:cNvCxnSpPr>
            <a:cxnSpLocks/>
          </p:cNvCxnSpPr>
          <p:nvPr/>
        </p:nvCxnSpPr>
        <p:spPr>
          <a:xfrm flipH="1">
            <a:off x="415731" y="5148176"/>
            <a:ext cx="1401188" cy="1557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6">
            <a:extLst>
              <a:ext uri="{FF2B5EF4-FFF2-40B4-BE49-F238E27FC236}">
                <a16:creationId xmlns:a16="http://schemas.microsoft.com/office/drawing/2014/main" id="{2A37C799-3A3A-490C-A703-FB33CD51DB38}"/>
              </a:ext>
            </a:extLst>
          </p:cNvPr>
          <p:cNvCxnSpPr>
            <a:cxnSpLocks/>
          </p:cNvCxnSpPr>
          <p:nvPr/>
        </p:nvCxnSpPr>
        <p:spPr>
          <a:xfrm>
            <a:off x="1817300" y="5148176"/>
            <a:ext cx="27560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9">
            <a:extLst>
              <a:ext uri="{FF2B5EF4-FFF2-40B4-BE49-F238E27FC236}">
                <a16:creationId xmlns:a16="http://schemas.microsoft.com/office/drawing/2014/main" id="{0C9F25BA-4E8F-4B43-AB71-16C15A9E4035}"/>
              </a:ext>
            </a:extLst>
          </p:cNvPr>
          <p:cNvCxnSpPr>
            <a:cxnSpLocks/>
          </p:cNvCxnSpPr>
          <p:nvPr/>
        </p:nvCxnSpPr>
        <p:spPr>
          <a:xfrm flipV="1">
            <a:off x="1817301" y="2647864"/>
            <a:ext cx="0" cy="2500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5">
            <a:extLst>
              <a:ext uri="{FF2B5EF4-FFF2-40B4-BE49-F238E27FC236}">
                <a16:creationId xmlns:a16="http://schemas.microsoft.com/office/drawing/2014/main" id="{2740A6A2-B029-4116-823E-297820F8C830}"/>
              </a:ext>
            </a:extLst>
          </p:cNvPr>
          <p:cNvCxnSpPr>
            <a:cxnSpLocks/>
          </p:cNvCxnSpPr>
          <p:nvPr/>
        </p:nvCxnSpPr>
        <p:spPr>
          <a:xfrm>
            <a:off x="1816919" y="3376526"/>
            <a:ext cx="1742062" cy="1771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7">
            <a:extLst>
              <a:ext uri="{FF2B5EF4-FFF2-40B4-BE49-F238E27FC236}">
                <a16:creationId xmlns:a16="http://schemas.microsoft.com/office/drawing/2014/main" id="{A29D9B02-7F4D-410F-8E10-D0CC363EC2EE}"/>
              </a:ext>
            </a:extLst>
          </p:cNvPr>
          <p:cNvCxnSpPr>
            <a:cxnSpLocks/>
          </p:cNvCxnSpPr>
          <p:nvPr/>
        </p:nvCxnSpPr>
        <p:spPr>
          <a:xfrm flipH="1">
            <a:off x="802887" y="3376526"/>
            <a:ext cx="1014033" cy="28869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9">
            <a:extLst>
              <a:ext uri="{FF2B5EF4-FFF2-40B4-BE49-F238E27FC236}">
                <a16:creationId xmlns:a16="http://schemas.microsoft.com/office/drawing/2014/main" id="{CB882D58-A71B-49A9-986A-D38B240BB012}"/>
              </a:ext>
            </a:extLst>
          </p:cNvPr>
          <p:cNvCxnSpPr>
            <a:cxnSpLocks/>
          </p:cNvCxnSpPr>
          <p:nvPr/>
        </p:nvCxnSpPr>
        <p:spPr>
          <a:xfrm flipV="1">
            <a:off x="802887" y="5148177"/>
            <a:ext cx="2756094" cy="1115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椭圆 123">
            <a:extLst>
              <a:ext uri="{FF2B5EF4-FFF2-40B4-BE49-F238E27FC236}">
                <a16:creationId xmlns:a16="http://schemas.microsoft.com/office/drawing/2014/main" id="{FB85D9F7-55EF-45A4-A29B-AAB0916A8422}"/>
              </a:ext>
            </a:extLst>
          </p:cNvPr>
          <p:cNvSpPr/>
          <p:nvPr/>
        </p:nvSpPr>
        <p:spPr>
          <a:xfrm>
            <a:off x="1906838" y="5301846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5" name="直线连接符 34">
            <a:extLst>
              <a:ext uri="{FF2B5EF4-FFF2-40B4-BE49-F238E27FC236}">
                <a16:creationId xmlns:a16="http://schemas.microsoft.com/office/drawing/2014/main" id="{E19F16D4-E76B-4436-A05E-41D11679DEB7}"/>
              </a:ext>
            </a:extLst>
          </p:cNvPr>
          <p:cNvCxnSpPr>
            <a:cxnSpLocks/>
            <a:stCxn id="123" idx="4"/>
          </p:cNvCxnSpPr>
          <p:nvPr/>
        </p:nvCxnSpPr>
        <p:spPr>
          <a:xfrm flipH="1">
            <a:off x="1861687" y="4702356"/>
            <a:ext cx="154606" cy="1118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46">
            <a:extLst>
              <a:ext uri="{FF2B5EF4-FFF2-40B4-BE49-F238E27FC236}">
                <a16:creationId xmlns:a16="http://schemas.microsoft.com/office/drawing/2014/main" id="{3972AD7B-83C3-425E-90A9-520A99670A5D}"/>
              </a:ext>
            </a:extLst>
          </p:cNvPr>
          <p:cNvCxnSpPr>
            <a:cxnSpLocks/>
            <a:stCxn id="123" idx="7"/>
          </p:cNvCxnSpPr>
          <p:nvPr/>
        </p:nvCxnSpPr>
        <p:spPr>
          <a:xfrm flipV="1">
            <a:off x="2035385" y="4330618"/>
            <a:ext cx="461785" cy="325646"/>
          </a:xfrm>
          <a:prstGeom prst="line">
            <a:avLst/>
          </a:prstGeom>
          <a:ln w="12700">
            <a:solidFill>
              <a:srgbClr val="33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>
            <a:extLst>
              <a:ext uri="{FF2B5EF4-FFF2-40B4-BE49-F238E27FC236}">
                <a16:creationId xmlns:a16="http://schemas.microsoft.com/office/drawing/2014/main" id="{FF2AD918-907B-4EA0-BEB7-AA6662455E3E}"/>
              </a:ext>
            </a:extLst>
          </p:cNvPr>
          <p:cNvSpPr/>
          <p:nvPr/>
        </p:nvSpPr>
        <p:spPr>
          <a:xfrm>
            <a:off x="1834304" y="5820913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3A595AFC-3B77-4A29-923E-0AD4A872C667}"/>
              </a:ext>
            </a:extLst>
          </p:cNvPr>
          <p:cNvSpPr/>
          <p:nvPr/>
        </p:nvSpPr>
        <p:spPr>
          <a:xfrm>
            <a:off x="2470171" y="430474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连接符 52">
            <a:extLst>
              <a:ext uri="{FF2B5EF4-FFF2-40B4-BE49-F238E27FC236}">
                <a16:creationId xmlns:a16="http://schemas.microsoft.com/office/drawing/2014/main" id="{6C256829-0045-48BD-BA96-CD042AC93AF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1650030" y="4923378"/>
            <a:ext cx="264716" cy="386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>
            <a:extLst>
              <a:ext uri="{FF2B5EF4-FFF2-40B4-BE49-F238E27FC236}">
                <a16:creationId xmlns:a16="http://schemas.microsoft.com/office/drawing/2014/main" id="{865F423A-554C-46FE-8D2B-EE9E44298CFF}"/>
              </a:ext>
            </a:extLst>
          </p:cNvPr>
          <p:cNvSpPr/>
          <p:nvPr/>
        </p:nvSpPr>
        <p:spPr>
          <a:xfrm>
            <a:off x="1623841" y="4900671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CBE2472-0308-4476-86EC-677E3713F786}"/>
              </a:ext>
            </a:extLst>
          </p:cNvPr>
          <p:cNvGrpSpPr/>
          <p:nvPr/>
        </p:nvGrpSpPr>
        <p:grpSpPr>
          <a:xfrm>
            <a:off x="1683979" y="4875325"/>
            <a:ext cx="74687" cy="106810"/>
            <a:chOff x="2045434" y="3202963"/>
            <a:chExt cx="74687" cy="106810"/>
          </a:xfrm>
        </p:grpSpPr>
        <p:cxnSp>
          <p:nvCxnSpPr>
            <p:cNvPr id="132" name="直线连接符 59">
              <a:extLst>
                <a:ext uri="{FF2B5EF4-FFF2-40B4-BE49-F238E27FC236}">
                  <a16:creationId xmlns:a16="http://schemas.microsoft.com/office/drawing/2014/main" id="{99A896B6-EA99-42DD-BE29-859A1E7E1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434" y="3260566"/>
              <a:ext cx="74687" cy="492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线连接符 62">
              <a:extLst>
                <a:ext uri="{FF2B5EF4-FFF2-40B4-BE49-F238E27FC236}">
                  <a16:creationId xmlns:a16="http://schemas.microsoft.com/office/drawing/2014/main" id="{7755CA67-2701-4896-9484-1783BB666A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9159" y="3202963"/>
              <a:ext cx="50045" cy="66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9DF6C0E8-4989-4545-B3DA-B6733F7A97B8}"/>
              </a:ext>
            </a:extLst>
          </p:cNvPr>
          <p:cNvGrpSpPr/>
          <p:nvPr/>
        </p:nvGrpSpPr>
        <p:grpSpPr>
          <a:xfrm rot="4406526">
            <a:off x="1646025" y="5149464"/>
            <a:ext cx="66549" cy="104411"/>
            <a:chOff x="2057455" y="3220776"/>
            <a:chExt cx="66549" cy="104411"/>
          </a:xfrm>
        </p:grpSpPr>
        <p:cxnSp>
          <p:nvCxnSpPr>
            <p:cNvPr id="135" name="直线连接符 77">
              <a:extLst>
                <a:ext uri="{FF2B5EF4-FFF2-40B4-BE49-F238E27FC236}">
                  <a16:creationId xmlns:a16="http://schemas.microsoft.com/office/drawing/2014/main" id="{587DCF5A-A4AC-40D5-999E-A2167D7C972C}"/>
                </a:ext>
              </a:extLst>
            </p:cNvPr>
            <p:cNvCxnSpPr>
              <a:cxnSpLocks/>
            </p:cNvCxnSpPr>
            <p:nvPr/>
          </p:nvCxnSpPr>
          <p:spPr>
            <a:xfrm rot="17193474">
              <a:off x="2051692" y="3270740"/>
              <a:ext cx="61861" cy="470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线连接符 78">
              <a:extLst>
                <a:ext uri="{FF2B5EF4-FFF2-40B4-BE49-F238E27FC236}">
                  <a16:creationId xmlns:a16="http://schemas.microsoft.com/office/drawing/2014/main" id="{02B5BF4D-0DE8-4C25-AD25-946E68BF15A7}"/>
                </a:ext>
              </a:extLst>
            </p:cNvPr>
            <p:cNvCxnSpPr>
              <a:cxnSpLocks/>
            </p:cNvCxnSpPr>
            <p:nvPr/>
          </p:nvCxnSpPr>
          <p:spPr>
            <a:xfrm rot="17193474" flipV="1">
              <a:off x="2066087" y="3212144"/>
              <a:ext cx="49286" cy="665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椭圆 136">
            <a:extLst>
              <a:ext uri="{FF2B5EF4-FFF2-40B4-BE49-F238E27FC236}">
                <a16:creationId xmlns:a16="http://schemas.microsoft.com/office/drawing/2014/main" id="{81537397-17B7-464F-8F1B-6E01DEBD40CC}"/>
              </a:ext>
            </a:extLst>
          </p:cNvPr>
          <p:cNvSpPr/>
          <p:nvPr/>
        </p:nvSpPr>
        <p:spPr>
          <a:xfrm>
            <a:off x="2454510" y="402783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1CB4EC4-7F94-4EB5-B1DB-48BE179AE64C}"/>
              </a:ext>
            </a:extLst>
          </p:cNvPr>
          <p:cNvSpPr txBox="1"/>
          <p:nvPr/>
        </p:nvSpPr>
        <p:spPr>
          <a:xfrm>
            <a:off x="152516" y="6439634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335198D-1356-41A5-87B3-9C98A7ED5A2E}"/>
              </a:ext>
            </a:extLst>
          </p:cNvPr>
          <p:cNvSpPr txBox="1"/>
          <p:nvPr/>
        </p:nvSpPr>
        <p:spPr>
          <a:xfrm>
            <a:off x="4573394" y="49922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717E18D-E212-4DCC-AF67-6BC08CE98066}"/>
              </a:ext>
            </a:extLst>
          </p:cNvPr>
          <p:cNvSpPr txBox="1"/>
          <p:nvPr/>
        </p:nvSpPr>
        <p:spPr>
          <a:xfrm>
            <a:off x="1452592" y="2546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93E9FE8-3C4E-40FA-AEE7-84872C5E7A1C}"/>
              </a:ext>
            </a:extLst>
          </p:cNvPr>
          <p:cNvGrpSpPr/>
          <p:nvPr/>
        </p:nvGrpSpPr>
        <p:grpSpPr>
          <a:xfrm rot="10136905">
            <a:off x="2352826" y="3984611"/>
            <a:ext cx="73324" cy="138118"/>
            <a:chOff x="2067654" y="3209186"/>
            <a:chExt cx="73324" cy="138118"/>
          </a:xfrm>
        </p:grpSpPr>
        <p:cxnSp>
          <p:nvCxnSpPr>
            <p:cNvPr id="143" name="直线连接符 88">
              <a:extLst>
                <a:ext uri="{FF2B5EF4-FFF2-40B4-BE49-F238E27FC236}">
                  <a16:creationId xmlns:a16="http://schemas.microsoft.com/office/drawing/2014/main" id="{8C160A7D-3A6D-4A9E-910E-E1A76F0F6C78}"/>
                </a:ext>
              </a:extLst>
            </p:cNvPr>
            <p:cNvCxnSpPr>
              <a:cxnSpLocks/>
            </p:cNvCxnSpPr>
            <p:nvPr/>
          </p:nvCxnSpPr>
          <p:spPr>
            <a:xfrm rot="11463095" flipH="1">
              <a:off x="2067654" y="3266058"/>
              <a:ext cx="60806" cy="81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线连接符 89">
              <a:extLst>
                <a:ext uri="{FF2B5EF4-FFF2-40B4-BE49-F238E27FC236}">
                  <a16:creationId xmlns:a16="http://schemas.microsoft.com/office/drawing/2014/main" id="{9FFAA97E-1501-48DC-B942-A9C68E0490D2}"/>
                </a:ext>
              </a:extLst>
            </p:cNvPr>
            <p:cNvCxnSpPr>
              <a:cxnSpLocks/>
            </p:cNvCxnSpPr>
            <p:nvPr/>
          </p:nvCxnSpPr>
          <p:spPr>
            <a:xfrm rot="11463095">
              <a:off x="2074501" y="3209186"/>
              <a:ext cx="66477" cy="622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6A16CED-9D2E-42B3-B81A-3F0ADD3CDA2E}"/>
              </a:ext>
            </a:extLst>
          </p:cNvPr>
          <p:cNvSpPr txBox="1"/>
          <p:nvPr/>
        </p:nvSpPr>
        <p:spPr>
          <a:xfrm>
            <a:off x="1764353" y="433868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88A4CC38-A15F-40F7-87FC-367D3E11B745}"/>
              </a:ext>
            </a:extLst>
          </p:cNvPr>
          <p:cNvSpPr txBox="1"/>
          <p:nvPr/>
        </p:nvSpPr>
        <p:spPr>
          <a:xfrm>
            <a:off x="1945700" y="52114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0A6CCFD-6C6E-4D0C-B92A-BB043A3B31FB}"/>
                  </a:ext>
                </a:extLst>
              </p:cNvPr>
              <p:cNvSpPr txBox="1"/>
              <p:nvPr/>
            </p:nvSpPr>
            <p:spPr>
              <a:xfrm>
                <a:off x="1858977" y="5827959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0A6CCFD-6C6E-4D0C-B92A-BB043A3B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77" y="5827959"/>
                <a:ext cx="351378" cy="338554"/>
              </a:xfrm>
              <a:prstGeom prst="rect">
                <a:avLst/>
              </a:prstGeom>
              <a:blipFill>
                <a:blip r:embed="rId5"/>
                <a:stretch>
                  <a:fillRect l="-10345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椭圆 148">
            <a:extLst>
              <a:ext uri="{FF2B5EF4-FFF2-40B4-BE49-F238E27FC236}">
                <a16:creationId xmlns:a16="http://schemas.microsoft.com/office/drawing/2014/main" id="{5BB91557-5283-499C-B5ED-6C225D6C9584}"/>
              </a:ext>
            </a:extLst>
          </p:cNvPr>
          <p:cNvSpPr/>
          <p:nvPr/>
        </p:nvSpPr>
        <p:spPr>
          <a:xfrm>
            <a:off x="1638398" y="509530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7B87DD3-D373-4C4B-9B0E-D19C5E99A0DE}"/>
              </a:ext>
            </a:extLst>
          </p:cNvPr>
          <p:cNvSpPr txBox="1"/>
          <p:nvPr/>
        </p:nvSpPr>
        <p:spPr>
          <a:xfrm>
            <a:off x="1412733" y="456797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直线连接符 133">
            <a:extLst>
              <a:ext uri="{FF2B5EF4-FFF2-40B4-BE49-F238E27FC236}">
                <a16:creationId xmlns:a16="http://schemas.microsoft.com/office/drawing/2014/main" id="{8EE05A8B-F044-463F-A12B-2E670AF1E735}"/>
              </a:ext>
            </a:extLst>
          </p:cNvPr>
          <p:cNvCxnSpPr>
            <a:cxnSpLocks/>
            <a:stCxn id="149" idx="0"/>
            <a:endCxn id="130" idx="4"/>
          </p:cNvCxnSpPr>
          <p:nvPr/>
        </p:nvCxnSpPr>
        <p:spPr>
          <a:xfrm flipH="1" flipV="1">
            <a:off x="1650841" y="4954671"/>
            <a:ext cx="14557" cy="140629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7BB99997-613A-4495-89E5-D7D69EBEBC94}"/>
              </a:ext>
            </a:extLst>
          </p:cNvPr>
          <p:cNvSpPr txBox="1"/>
          <p:nvPr/>
        </p:nvSpPr>
        <p:spPr>
          <a:xfrm>
            <a:off x="1777230" y="62599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(a)</a:t>
            </a:r>
            <a:endParaRPr kumimoji="1" lang="zh-CN" altLang="en-US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F8EB2F6E-E9E8-4B87-9885-85224FC46C82}"/>
              </a:ext>
            </a:extLst>
          </p:cNvPr>
          <p:cNvSpPr txBox="1"/>
          <p:nvPr/>
        </p:nvSpPr>
        <p:spPr>
          <a:xfrm>
            <a:off x="7227789" y="62502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(b)</a:t>
            </a:r>
            <a:endParaRPr kumimoji="1" lang="en-US" altLang="zh-CN" dirty="0"/>
          </a:p>
        </p:txBody>
      </p:sp>
      <p:cxnSp>
        <p:nvCxnSpPr>
          <p:cNvPr id="156" name="直线连接符 18">
            <a:extLst>
              <a:ext uri="{FF2B5EF4-FFF2-40B4-BE49-F238E27FC236}">
                <a16:creationId xmlns:a16="http://schemas.microsoft.com/office/drawing/2014/main" id="{3169E838-8BD8-4D36-954F-9DD2B2BE68FA}"/>
              </a:ext>
            </a:extLst>
          </p:cNvPr>
          <p:cNvCxnSpPr>
            <a:cxnSpLocks/>
            <a:stCxn id="123" idx="7"/>
            <a:endCxn id="130" idx="7"/>
          </p:cNvCxnSpPr>
          <p:nvPr/>
        </p:nvCxnSpPr>
        <p:spPr>
          <a:xfrm flipH="1">
            <a:off x="1669933" y="4656264"/>
            <a:ext cx="365452" cy="252315"/>
          </a:xfrm>
          <a:prstGeom prst="line">
            <a:avLst/>
          </a:prstGeom>
          <a:ln w="12700">
            <a:solidFill>
              <a:srgbClr val="3333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E477D3A0-D8B1-4510-9084-4EFBE80C799D}"/>
                  </a:ext>
                </a:extLst>
              </p:cNvPr>
              <p:cNvSpPr txBox="1"/>
              <p:nvPr/>
            </p:nvSpPr>
            <p:spPr>
              <a:xfrm>
                <a:off x="685902" y="1295456"/>
                <a:ext cx="813484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时，证明：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E477D3A0-D8B1-4510-9084-4EFBE80C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02" y="1295456"/>
                <a:ext cx="8134843" cy="461665"/>
              </a:xfrm>
              <a:prstGeom prst="rect">
                <a:avLst/>
              </a:prstGeom>
              <a:blipFill>
                <a:blip r:embed="rId6"/>
                <a:stretch>
                  <a:fillRect l="-1049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箭头: 左右 159">
            <a:extLst>
              <a:ext uri="{FF2B5EF4-FFF2-40B4-BE49-F238E27FC236}">
                <a16:creationId xmlns:a16="http://schemas.microsoft.com/office/drawing/2014/main" id="{68D0333B-CDB1-41F0-A7CB-8D339DFECAE6}"/>
              </a:ext>
            </a:extLst>
          </p:cNvPr>
          <p:cNvSpPr/>
          <p:nvPr/>
        </p:nvSpPr>
        <p:spPr bwMode="auto">
          <a:xfrm>
            <a:off x="4664345" y="4501663"/>
            <a:ext cx="751652" cy="330877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ACB8E4-2251-409E-A97A-60FE81FF74FF}"/>
              </a:ext>
            </a:extLst>
          </p:cNvPr>
          <p:cNvSpPr txBox="1"/>
          <p:nvPr/>
        </p:nvSpPr>
        <p:spPr>
          <a:xfrm>
            <a:off x="3657629" y="2315902"/>
            <a:ext cx="5210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Arial" panose="020B0604020202020204" pitchFamily="34" charset="0"/>
              </a:rPr>
              <a:t>作辅助线</a:t>
            </a:r>
            <a:r>
              <a:rPr lang="en-US" altLang="zh-CN" sz="2000">
                <a:latin typeface="Arial" panose="020B0604020202020204" pitchFamily="34" charset="0"/>
              </a:rPr>
              <a:t>WT⊥</a:t>
            </a:r>
            <a:r>
              <a:rPr lang="zh-CN" altLang="en-US" sz="2000">
                <a:latin typeface="Arial" panose="020B0604020202020204" pitchFamily="34" charset="0"/>
              </a:rPr>
              <a:t>坐标平面</a:t>
            </a:r>
            <a:r>
              <a:rPr lang="en-US" altLang="zh-CN" sz="2000">
                <a:latin typeface="Arial" panose="020B0604020202020204" pitchFamily="34" charset="0"/>
              </a:rPr>
              <a:t>bg</a:t>
            </a:r>
            <a:r>
              <a:rPr lang="zh-CN" altLang="en-US" sz="2000">
                <a:latin typeface="Arial" panose="020B0604020202020204" pitchFamily="34" charset="0"/>
              </a:rPr>
              <a:t>于</a:t>
            </a:r>
            <a:r>
              <a:rPr lang="en-US" altLang="zh-CN" sz="2000">
                <a:latin typeface="Arial" panose="020B0604020202020204" pitchFamily="34" charset="0"/>
              </a:rPr>
              <a:t>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Arial" panose="020B0604020202020204" pitchFamily="34" charset="0"/>
              </a:rPr>
              <a:t>作辅助线</a:t>
            </a:r>
            <a:r>
              <a:rPr lang="en-US" altLang="zh-CN" sz="2000">
                <a:latin typeface="Arial" panose="020B0604020202020204" pitchFamily="34" charset="0"/>
              </a:rPr>
              <a:t>PQ⊥WT</a:t>
            </a:r>
            <a:r>
              <a:rPr lang="zh-CN" altLang="en-US" sz="2000">
                <a:latin typeface="Arial" panose="020B0604020202020204" pitchFamily="34" charset="0"/>
              </a:rPr>
              <a:t>于</a:t>
            </a:r>
            <a:r>
              <a:rPr lang="en-US" altLang="zh-CN" sz="2000">
                <a:latin typeface="Arial" panose="020B0604020202020204" pitchFamily="34" charset="0"/>
              </a:rPr>
              <a:t>Q</a:t>
            </a:r>
            <a:r>
              <a:rPr lang="zh-CN" altLang="en-US" sz="2000">
                <a:latin typeface="Arial" panose="020B0604020202020204" pitchFamily="34" charset="0"/>
              </a:rPr>
              <a:t>，</a:t>
            </a:r>
            <a:r>
              <a:rPr lang="en-US" altLang="zh-CN" sz="2000">
                <a:latin typeface="Arial" panose="020B0604020202020204" pitchFamily="34" charset="0"/>
              </a:rPr>
              <a:t>PO⊥WY</a:t>
            </a:r>
            <a:r>
              <a:rPr lang="zh-CN" altLang="en-US" sz="2000">
                <a:latin typeface="Arial" panose="020B0604020202020204" pitchFamily="34" charset="0"/>
              </a:rPr>
              <a:t>于</a:t>
            </a:r>
            <a:r>
              <a:rPr lang="en-US" altLang="zh-CN" sz="2000"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23DC1808-0807-4951-A042-6D8E31C68997}"/>
              </a:ext>
            </a:extLst>
          </p:cNvPr>
          <p:cNvSpPr/>
          <p:nvPr/>
        </p:nvSpPr>
        <p:spPr>
          <a:xfrm>
            <a:off x="1989293" y="4648356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9CA4CFB4-4093-4F23-B719-37F0315B2798}"/>
              </a:ext>
            </a:extLst>
          </p:cNvPr>
          <p:cNvSpPr/>
          <p:nvPr/>
        </p:nvSpPr>
        <p:spPr bwMode="auto">
          <a:xfrm rot="11488067">
            <a:off x="7109022" y="4802077"/>
            <a:ext cx="492647" cy="500229"/>
          </a:xfrm>
          <a:prstGeom prst="arc">
            <a:avLst>
              <a:gd name="adj1" fmla="val 17753601"/>
              <a:gd name="adj2" fmla="val 1932771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4AD2B62-2BFA-48D1-8018-4CBD21E903C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53829" y="3962386"/>
            <a:ext cx="885101" cy="1183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6B656B5-15EF-4581-B931-FEF75FEC926D}"/>
                  </a:ext>
                </a:extLst>
              </p:cNvPr>
              <p:cNvSpPr/>
              <p:nvPr/>
            </p:nvSpPr>
            <p:spPr>
              <a:xfrm>
                <a:off x="5949481" y="3609364"/>
                <a:ext cx="542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1"/>
                      <m:t>∠</m:t>
                    </m:r>
                  </m:oMath>
                </a14:m>
                <a:r>
                  <a:rPr lang="en-US" altLang="zh-CN" sz="800" i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6B656B5-15EF-4581-B931-FEF75FEC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81" y="3609364"/>
                <a:ext cx="542136" cy="369332"/>
              </a:xfrm>
              <a:prstGeom prst="rect">
                <a:avLst/>
              </a:prstGeom>
              <a:blipFill>
                <a:blip r:embed="rId7"/>
                <a:stretch>
                  <a:fillRect t="-8197" r="-786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14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8382990-9DFE-5849-9A4F-432E87CFEBE4}"/>
                  </a:ext>
                </a:extLst>
              </p:cNvPr>
              <p:cNvSpPr txBox="1"/>
              <p:nvPr/>
            </p:nvSpPr>
            <p:spPr>
              <a:xfrm>
                <a:off x="7227176" y="2497013"/>
                <a:ext cx="1602920" cy="66499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/>
                        <m:t>代入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WP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WP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8382990-9DFE-5849-9A4F-432E87CFE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76" y="2497013"/>
                <a:ext cx="1602920" cy="664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027193-3267-4FD7-B713-52FC3E79B8C7}"/>
                  </a:ext>
                </a:extLst>
              </p:cNvPr>
              <p:cNvSpPr txBox="1"/>
              <p:nvPr/>
            </p:nvSpPr>
            <p:spPr>
              <a:xfrm>
                <a:off x="685902" y="1295456"/>
                <a:ext cx="8134843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时，证明：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>
                    <a:latin typeface="Arial" panose="020B0604020202020204" pitchFamily="34" charset="0"/>
                  </a:rPr>
                  <a:t>首先，转化为证明：  </a:t>
                </a:r>
                <a:r>
                  <a:rPr lang="zh-CN" altLang="en-US" sz="1600">
                    <a:latin typeface="Arial" panose="020B0604020202020204" pitchFamily="34" charset="0"/>
                  </a:rPr>
                  <a:t>  </a:t>
                </a:r>
                <a:r>
                  <a:rPr lang="en-US" altLang="zh-CN" sz="2000" i="0">
                    <a:effectLst/>
                    <a:latin typeface="Arial" panose="020B0604020202020204" pitchFamily="34" charset="0"/>
                  </a:rPr>
                  <a:t>=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027193-3267-4FD7-B713-52FC3E79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02" y="1295456"/>
                <a:ext cx="8134843" cy="1138773"/>
              </a:xfrm>
              <a:prstGeom prst="rect">
                <a:avLst/>
              </a:prstGeom>
              <a:blipFill>
                <a:blip r:embed="rId4"/>
                <a:stretch>
                  <a:fillRect l="-1049" t="-5914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27543EB-B495-E44E-8784-4FE0A1D83B6C}"/>
              </a:ext>
            </a:extLst>
          </p:cNvPr>
          <p:cNvSpPr txBox="1"/>
          <p:nvPr/>
        </p:nvSpPr>
        <p:spPr>
          <a:xfrm>
            <a:off x="3263934" y="205121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 </a:t>
            </a:r>
            <a:r>
              <a:rPr kumimoji="1" lang="zh-CN" altLang="en-US"/>
              <a:t>  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AA1878-A173-2B4C-9B4A-C4E48CAB7FC3}"/>
              </a:ext>
            </a:extLst>
          </p:cNvPr>
          <p:cNvSpPr txBox="1"/>
          <p:nvPr/>
        </p:nvSpPr>
        <p:spPr>
          <a:xfrm>
            <a:off x="3807319" y="20385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24B8C1-FF4B-4D7F-8915-2BC9E7CA1777}"/>
              </a:ext>
            </a:extLst>
          </p:cNvPr>
          <p:cNvSpPr/>
          <p:nvPr/>
        </p:nvSpPr>
        <p:spPr bwMode="auto">
          <a:xfrm>
            <a:off x="190500" y="5642290"/>
            <a:ext cx="8763000" cy="11430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13FDDA3-4C56-7B40-BFBD-B74802E12417}"/>
                  </a:ext>
                </a:extLst>
              </p:cNvPr>
              <p:cNvSpPr txBox="1"/>
              <p:nvPr/>
            </p:nvSpPr>
            <p:spPr>
              <a:xfrm>
                <a:off x="947625" y="2537595"/>
                <a:ext cx="5453127" cy="574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WP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WP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WO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WY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13FDDA3-4C56-7B40-BFBD-B74802E1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5" y="2537595"/>
                <a:ext cx="5453127" cy="574709"/>
              </a:xfrm>
              <a:prstGeom prst="rect">
                <a:avLst/>
              </a:prstGeom>
              <a:blipFill>
                <a:blip r:embed="rId5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C994A72-63CF-4C44-8FCF-C12C40D75546}"/>
                  </a:ext>
                </a:extLst>
              </p:cNvPr>
              <p:cNvSpPr txBox="1"/>
              <p:nvPr/>
            </p:nvSpPr>
            <p:spPr>
              <a:xfrm>
                <a:off x="947625" y="3239981"/>
                <a:ext cx="5757919" cy="92506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QT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WQ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C994A72-63CF-4C44-8FCF-C12C40D7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5" y="3239981"/>
                <a:ext cx="5757919" cy="925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97D58C2-AED5-7146-AD4C-E337F1EC1386}"/>
              </a:ext>
            </a:extLst>
          </p:cNvPr>
          <p:cNvSpPr txBox="1"/>
          <p:nvPr/>
        </p:nvSpPr>
        <p:spPr>
          <a:xfrm>
            <a:off x="1079592" y="455262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SimSun" panose="02010600030101010101" pitchFamily="2" charset="-122"/>
                <a:ea typeface="SimSun" panose="02010600030101010101" pitchFamily="2" charset="-122"/>
              </a:rPr>
              <a:t>然后，只需证明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643E743-9D28-0547-AF8E-8A62475D1210}"/>
                  </a:ext>
                </a:extLst>
              </p:cNvPr>
              <p:cNvSpPr/>
              <p:nvPr/>
            </p:nvSpPr>
            <p:spPr>
              <a:xfrm>
                <a:off x="2930355" y="4437540"/>
                <a:ext cx="1607941" cy="66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WO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WY</m:t>
                              </m:r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643E743-9D28-0547-AF8E-8A62475D1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55" y="4437540"/>
                <a:ext cx="1607941" cy="664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8902A9-6321-0F49-AEE6-AF0F2AA2235D}"/>
                  </a:ext>
                </a:extLst>
              </p:cNvPr>
              <p:cNvSpPr txBox="1"/>
              <p:nvPr/>
            </p:nvSpPr>
            <p:spPr>
              <a:xfrm>
                <a:off x="4478527" y="4623517"/>
                <a:ext cx="461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即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8902A9-6321-0F49-AEE6-AF0F2AA2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527" y="4623517"/>
                <a:ext cx="461665" cy="276999"/>
              </a:xfrm>
              <a:prstGeom prst="rect">
                <a:avLst/>
              </a:prstGeom>
              <a:blipFill>
                <a:blip r:embed="rId8"/>
                <a:stretch>
                  <a:fillRect l="-8000" t="-32609" r="-32000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ABA1429-F17A-FD44-A6FF-21A7E6FB03A6}"/>
                  </a:ext>
                </a:extLst>
              </p:cNvPr>
              <p:cNvSpPr/>
              <p:nvPr/>
            </p:nvSpPr>
            <p:spPr>
              <a:xfrm>
                <a:off x="4897648" y="4440366"/>
                <a:ext cx="1573251" cy="66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WQ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WY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ABA1429-F17A-FD44-A6FF-21A7E6FB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48" y="4440366"/>
                <a:ext cx="1573251" cy="6649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131D5C-BAC9-D04A-BFC0-B1BE837F855C}"/>
                  </a:ext>
                </a:extLst>
              </p:cNvPr>
              <p:cNvSpPr txBox="1"/>
              <p:nvPr/>
            </p:nvSpPr>
            <p:spPr>
              <a:xfrm>
                <a:off x="2031898" y="5973150"/>
                <a:ext cx="2114873" cy="669029"/>
              </a:xfrm>
              <a:prstGeom prst="rect">
                <a:avLst/>
              </a:prstGeom>
              <a:noFill/>
              <a:ln w="12700">
                <a:solidFill>
                  <a:srgbClr val="3333F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zh-CN" altLang="en-US" b="1"/>
                            <m:t>∠</m:t>
                          </m:r>
                          <m:r>
                            <m:rPr>
                              <m:sty m:val="p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QWO</m:t>
                          </m:r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WQ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WO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131D5C-BAC9-D04A-BFC0-B1BE837F8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98" y="5973150"/>
                <a:ext cx="2114873" cy="66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3333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3D6DEB3-9917-4F48-98D8-445AF3717D7F}"/>
                  </a:ext>
                </a:extLst>
              </p:cNvPr>
              <p:cNvSpPr/>
              <p:nvPr/>
            </p:nvSpPr>
            <p:spPr>
              <a:xfrm>
                <a:off x="4972906" y="5972600"/>
                <a:ext cx="2118079" cy="664990"/>
              </a:xfrm>
              <a:prstGeom prst="rect">
                <a:avLst/>
              </a:prstGeom>
              <a:ln w="12700">
                <a:solidFill>
                  <a:srgbClr val="3333F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zh-CN" altLang="en-US" b="1"/>
                            <m:t>∠</m:t>
                          </m:r>
                          <m:r>
                            <m:rPr>
                              <m:sty m:val="p"/>
                            </m:rPr>
                            <a:rPr lang="en-US" altLang="zh-CN" b="1" i="1">
                              <a:latin typeface="Cambria Math" panose="02040503050406030204" pitchFamily="18" charset="0"/>
                            </a:rPr>
                            <m:t>TWY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WT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WY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3D6DEB3-9917-4F48-98D8-445AF3717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906" y="5972600"/>
                <a:ext cx="2118079" cy="6649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3333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E02106-CCE1-F445-A22B-770F766BE6E4}"/>
                  </a:ext>
                </a:extLst>
              </p:cNvPr>
              <p:cNvSpPr txBox="1"/>
              <p:nvPr/>
            </p:nvSpPr>
            <p:spPr>
              <a:xfrm>
                <a:off x="1067357" y="5257752"/>
                <a:ext cx="6862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>
                    <a:latin typeface="SimSun" panose="02010600030101010101" pitchFamily="2" charset="-122"/>
                    <a:ea typeface="SimSun" panose="02010600030101010101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panose="02040503050406030204" pitchFamily="18" charset="0"/>
                      </a:rPr>
                      <m:t>对顶角</m:t>
                    </m:r>
                    <m:r>
                      <m:rPr>
                        <m:nor/>
                      </m:rPr>
                      <a:rPr lang="zh-CN" altLang="en-US" b="1"/>
                      <m:t>∠</m:t>
                    </m:r>
                    <m:r>
                      <m:rPr>
                        <m:sty m:val="p"/>
                      </m:rPr>
                      <a:rPr lang="en-US" altLang="zh-CN" b="1" i="1">
                        <a:latin typeface="Cambria Math" panose="02040503050406030204" pitchFamily="18" charset="0"/>
                      </a:rPr>
                      <m:t>QWO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>
                    <a:latin typeface="SimSun" panose="02010600030101010101" pitchFamily="2" charset="-122"/>
                    <a:ea typeface="SimSun" panose="02010600030101010101" pitchFamily="2" charset="-122"/>
                  </a:rPr>
                  <a:t>=</a:t>
                </a:r>
                <a:r>
                  <a:rPr lang="zh-CN" altLang="en-US" b="1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1"/>
                      <m:t>∠</m:t>
                    </m:r>
                    <m:r>
                      <m:rPr>
                        <m:sty m:val="p"/>
                      </m:rPr>
                      <a:rPr lang="en-US" altLang="zh-CN" b="1" i="1">
                        <a:latin typeface="Cambria Math" panose="02040503050406030204" pitchFamily="18" charset="0"/>
                      </a:rPr>
                      <m:t>TW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>
                    <a:latin typeface="SimSun" panose="02010600030101010101" pitchFamily="2" charset="-122"/>
                    <a:ea typeface="SimSun" panose="02010600030101010101" pitchFamily="2" charset="-122"/>
                  </a:rPr>
                  <a:t>，那么</a:t>
                </a:r>
                <a:r>
                  <a:rPr kumimoji="1" lang="zh-CN" altLang="en-US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imSun" panose="02010600030101010101" pitchFamily="2" charset="-122"/>
                    <a:ea typeface="SimSun" panose="02010600030101010101" pitchFamily="2" charset="-122"/>
                  </a:rPr>
                  <a:t>只要我们能证明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b="1" i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WQO</m:t>
                    </m:r>
                  </m:oMath>
                </a14:m>
                <a:r>
                  <a:rPr kumimoji="1" lang="zh-CN" altLang="en-US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imSun" panose="02010600030101010101" pitchFamily="2" charset="-122"/>
                    <a:ea typeface="SimSun" panose="02010600030101010101" pitchFamily="2" charset="-122"/>
                  </a:rPr>
                  <a:t>是直角</a:t>
                </a:r>
                <a:r>
                  <a:rPr kumimoji="1" lang="zh-CN" altLang="en-US">
                    <a:latin typeface="SimSun" panose="02010600030101010101" pitchFamily="2" charset="-122"/>
                    <a:ea typeface="SimSun" panose="02010600030101010101" pitchFamily="2" charset="-122"/>
                  </a:rPr>
                  <a:t>，</a:t>
                </a:r>
                <a:endParaRPr kumimoji="1" lang="en-US" altLang="zh-CN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r>
                  <a:rPr kumimoji="1" lang="zh-CN" altLang="en-US">
                    <a:latin typeface="SimSun" panose="02010600030101010101" pitchFamily="2" charset="-122"/>
                    <a:ea typeface="SimSun" panose="02010600030101010101" pitchFamily="2" charset="-122"/>
                  </a:rPr>
                  <a:t>则由下式，即可完成整个证明：</a:t>
                </a:r>
                <a:endPara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E02106-CCE1-F445-A22B-770F766BE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57" y="5257752"/>
                <a:ext cx="6862776" cy="646331"/>
              </a:xfrm>
              <a:prstGeom prst="rect">
                <a:avLst/>
              </a:prstGeom>
              <a:blipFill>
                <a:blip r:embed="rId12"/>
                <a:stretch>
                  <a:fillRect l="-710" t="-7477" r="-178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732BFD57-ED29-3549-8B22-FBF82DB38176}"/>
              </a:ext>
            </a:extLst>
          </p:cNvPr>
          <p:cNvSpPr txBox="1"/>
          <p:nvPr/>
        </p:nvSpPr>
        <p:spPr>
          <a:xfrm>
            <a:off x="7468468" y="3390902"/>
            <a:ext cx="144462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即颜色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分量值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1F9E30A-299D-46E0-B21C-D7149B7EB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D8557767-C9E9-45DA-A526-D6988A0A6C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D8557767-C9E9-45DA-A526-D6988A0A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A91D5436-A63A-4797-82FA-5E986C2E947E}"/>
              </a:ext>
            </a:extLst>
          </p:cNvPr>
          <p:cNvSpPr txBox="1"/>
          <p:nvPr/>
        </p:nvSpPr>
        <p:spPr>
          <a:xfrm>
            <a:off x="6476950" y="26677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8D9F03-6B99-453B-A3B0-9D673BD42D79}"/>
              </a:ext>
            </a:extLst>
          </p:cNvPr>
          <p:cNvSpPr txBox="1"/>
          <p:nvPr/>
        </p:nvSpPr>
        <p:spPr>
          <a:xfrm>
            <a:off x="6747234" y="3532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</a:t>
            </a:r>
            <a:endParaRPr kumimoji="1" lang="zh-CN" altLang="en-US" dirty="0"/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BA578EAD-F88A-40CF-85C4-B788DFB38A00}"/>
              </a:ext>
            </a:extLst>
          </p:cNvPr>
          <p:cNvSpPr/>
          <p:nvPr/>
        </p:nvSpPr>
        <p:spPr bwMode="auto">
          <a:xfrm>
            <a:off x="6921440" y="2754024"/>
            <a:ext cx="305736" cy="204460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6C4D9CBE-908C-4054-9F7D-CE0681A3A04C}"/>
              </a:ext>
            </a:extLst>
          </p:cNvPr>
          <p:cNvSpPr/>
          <p:nvPr/>
        </p:nvSpPr>
        <p:spPr bwMode="auto">
          <a:xfrm>
            <a:off x="7162732" y="3605530"/>
            <a:ext cx="305736" cy="204460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35A48D-9FE2-48CC-A4BB-D1114A610291}"/>
                  </a:ext>
                </a:extLst>
              </p:cNvPr>
              <p:cNvSpPr/>
              <p:nvPr/>
            </p:nvSpPr>
            <p:spPr>
              <a:xfrm>
                <a:off x="4256048" y="5972657"/>
                <a:ext cx="6319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b="1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35A48D-9FE2-48CC-A4BB-D1114A610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48" y="5972657"/>
                <a:ext cx="63190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51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027193-3267-4FD7-B713-52FC3E79B8C7}"/>
                  </a:ext>
                </a:extLst>
              </p:cNvPr>
              <p:cNvSpPr txBox="1"/>
              <p:nvPr/>
            </p:nvSpPr>
            <p:spPr>
              <a:xfrm>
                <a:off x="685902" y="1295456"/>
                <a:ext cx="813484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i="0" dirty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i="0">
                    <a:solidFill>
                      <a:srgbClr val="3333FF"/>
                    </a:solidFill>
                    <a:effectLst/>
                    <a:latin typeface="Arial" panose="020B0604020202020204" pitchFamily="34" charset="0"/>
                  </a:rPr>
                  <a:t>时，证明：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>
                  <a:solidFill>
                    <a:srgbClr val="3333FF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i="0">
                    <a:effectLst/>
                    <a:latin typeface="Arial" panose="020B0604020202020204" pitchFamily="34" charset="0"/>
                  </a:rPr>
                  <a:t>最后，</a:t>
                </a:r>
                <a:r>
                  <a:rPr kumimoji="1" lang="zh-CN" altLang="en-US" sz="2000">
                    <a:solidFill>
                      <a:schemeClr val="tx1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证明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b="1">
                        <a:solidFill>
                          <a:schemeClr val="tx1"/>
                        </a:solidFill>
                        <a:effectLst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WQO</m:t>
                    </m:r>
                  </m:oMath>
                </a14:m>
                <a:r>
                  <a:rPr kumimoji="1" lang="zh-CN" altLang="en-US" sz="2000">
                    <a:solidFill>
                      <a:schemeClr val="tx1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是直角，即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WQ ⊥ OQ</a:t>
                </a:r>
                <a:r>
                  <a:rPr kumimoji="1" lang="zh-CN" altLang="en-US" sz="2000">
                    <a:solidFill>
                      <a:schemeClr val="tx1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：</a:t>
                </a:r>
                <a:endParaRPr kumimoji="1" lang="en-US" altLang="zh-CN" sz="2000">
                  <a:solidFill>
                    <a:schemeClr val="tx1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r>
                  <a:rPr kumimoji="1" lang="en-US" altLang="zh-CN" sz="2000" i="0">
                    <a:latin typeface="SimSun" panose="02010600030101010101" pitchFamily="2" charset="-122"/>
                    <a:ea typeface="SimSun" panose="02010600030101010101" pitchFamily="2" charset="-122"/>
                  </a:rPr>
                  <a:t>    </a:t>
                </a:r>
              </a:p>
              <a:p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1) 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WQ</a:t>
                </a:r>
                <a:r>
                  <a:rPr lang="en-US" altLang="zh-CN" sz="2000">
                    <a:latin typeface="Arial" panose="020B0604020202020204" pitchFamily="34" charset="0"/>
                  </a:rPr>
                  <a:t>⊥</a:t>
                </a:r>
                <a:r>
                  <a:rPr lang="zh-CN" altLang="en-US" sz="2000">
                    <a:latin typeface="Arial" panose="020B0604020202020204" pitchFamily="34" charset="0"/>
                  </a:rPr>
                  <a:t>坐标平面</a:t>
                </a:r>
                <a:r>
                  <a:rPr lang="en-US" altLang="zh-CN" sz="2000">
                    <a:latin typeface="Arial" panose="020B0604020202020204" pitchFamily="34" charset="0"/>
                  </a:rPr>
                  <a:t>bg</a:t>
                </a:r>
                <a:r>
                  <a:rPr lang="zh-CN" altLang="en-US" sz="2000">
                    <a:latin typeface="Arial" panose="020B0604020202020204" pitchFamily="34" charset="0"/>
                  </a:rPr>
                  <a:t>         </a:t>
                </a:r>
                <a:r>
                  <a:rPr kumimoji="1" lang="en-US" altLang="zh-CN" sz="200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WQ</a:t>
                </a:r>
                <a:r>
                  <a:rPr lang="en-US" altLang="zh-CN" sz="2000">
                    <a:latin typeface="Arial" panose="020B0604020202020204" pitchFamily="34" charset="0"/>
                  </a:rPr>
                  <a:t>⊥</a:t>
                </a:r>
                <a:r>
                  <a:rPr lang="zh-CN" altLang="en-US" sz="2000">
                    <a:latin typeface="Arial" panose="020B0604020202020204" pitchFamily="34" charset="0"/>
                  </a:rPr>
                  <a:t>直线</a:t>
                </a:r>
                <a:r>
                  <a:rPr lang="en-US" altLang="zh-CN" sz="2000">
                    <a:latin typeface="Arial" panose="020B0604020202020204" pitchFamily="34" charset="0"/>
                  </a:rPr>
                  <a:t>L</a:t>
                </a:r>
              </a:p>
              <a:p>
                <a:endParaRPr lang="en-US" altLang="zh-CN" sz="2000">
                  <a:latin typeface="Arial" panose="020B0604020202020204" pitchFamily="34" charset="0"/>
                </a:endParaRPr>
              </a:p>
              <a:p>
                <a:r>
                  <a:rPr lang="en-US" altLang="zh-CN" sz="2000">
                    <a:latin typeface="Arial" panose="020B06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000">
                    <a:latin typeface="Arial" panose="020B0604020202020204" pitchFamily="34" charset="0"/>
                  </a:rPr>
                  <a:t>OY</a:t>
                </a:r>
                <a:r>
                  <a:rPr lang="zh-CN" altLang="en-US" sz="2000">
                    <a:latin typeface="Arial" panose="020B0604020202020204" pitchFamily="34" charset="0"/>
                  </a:rPr>
                  <a:t>同时垂直于</a:t>
                </a:r>
                <a:r>
                  <a:rPr lang="en-US" altLang="zh-CN" sz="2000">
                    <a:latin typeface="Arial" panose="020B0604020202020204" pitchFamily="34" charset="0"/>
                  </a:rPr>
                  <a:t>PO</a:t>
                </a:r>
                <a:r>
                  <a:rPr lang="zh-CN" altLang="en-US" sz="2000">
                    <a:latin typeface="Arial" panose="020B0604020202020204" pitchFamily="34" charset="0"/>
                  </a:rPr>
                  <a:t>和</a:t>
                </a:r>
                <a:r>
                  <a:rPr lang="en-US" altLang="zh-CN" sz="2000">
                    <a:latin typeface="Arial" panose="020B0604020202020204" pitchFamily="34" charset="0"/>
                  </a:rPr>
                  <a:t>L</a:t>
                </a:r>
                <a:r>
                  <a:rPr lang="zh-CN" altLang="en-US" sz="2000">
                    <a:latin typeface="Arial" panose="020B0604020202020204" pitchFamily="34" charset="0"/>
                  </a:rPr>
                  <a:t>         </a:t>
                </a:r>
                <a:r>
                  <a:rPr lang="en-US" altLang="zh-CN" sz="2000">
                    <a:latin typeface="Arial" panose="020B0604020202020204" pitchFamily="34" charset="0"/>
                  </a:rPr>
                  <a:t>PO // L   </a:t>
                </a:r>
              </a:p>
              <a:p>
                <a:endParaRPr lang="en-US" altLang="zh-CN" sz="2000">
                  <a:latin typeface="Arial" panose="020B0604020202020204" pitchFamily="34" charset="0"/>
                </a:endParaRPr>
              </a:p>
              <a:p>
                <a:r>
                  <a:rPr lang="zh-CN" altLang="en-US" sz="2000">
                    <a:latin typeface="Arial" panose="020B0604020202020204" pitchFamily="34" charset="0"/>
                  </a:rPr>
                  <a:t>  由上式可得 </a:t>
                </a:r>
                <a:r>
                  <a:rPr lang="en-US" altLang="zh-CN" sz="2000">
                    <a:latin typeface="Arial" panose="020B0604020202020204" pitchFamily="34" charset="0"/>
                  </a:rPr>
                  <a:t>W</a:t>
                </a:r>
                <a:r>
                  <a:rPr kumimoji="1" lang="en-US" altLang="zh-CN" sz="200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Q</a:t>
                </a:r>
                <a:r>
                  <a:rPr lang="en-US" altLang="zh-CN" sz="2000">
                    <a:latin typeface="Arial" panose="020B0604020202020204" pitchFamily="34" charset="0"/>
                  </a:rPr>
                  <a:t>⊥PO</a:t>
                </a:r>
                <a:r>
                  <a:rPr lang="zh-CN" altLang="en-US" sz="2000">
                    <a:latin typeface="Arial" panose="020B0604020202020204" pitchFamily="34" charset="0"/>
                  </a:rPr>
                  <a:t>。又由 </a:t>
                </a:r>
                <a:r>
                  <a:rPr lang="en-US" altLang="zh-CN" sz="2000">
                    <a:latin typeface="Arial" panose="020B0604020202020204" pitchFamily="34" charset="0"/>
                  </a:rPr>
                  <a:t>W</a:t>
                </a:r>
                <a:r>
                  <a:rPr kumimoji="1" lang="en-US" altLang="zh-CN" sz="200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Q</a:t>
                </a:r>
                <a:r>
                  <a:rPr lang="en-US" altLang="zh-CN" sz="2000">
                    <a:latin typeface="Arial" panose="020B0604020202020204" pitchFamily="34" charset="0"/>
                  </a:rPr>
                  <a:t>⊥PQ</a:t>
                </a:r>
                <a:r>
                  <a:rPr lang="zh-CN" altLang="en-US" sz="2000">
                    <a:latin typeface="Arial" panose="020B0604020202020204" pitchFamily="34" charset="0"/>
                  </a:rPr>
                  <a:t>，</a:t>
                </a:r>
                <a:endParaRPr lang="en-US" altLang="zh-CN" sz="2000">
                  <a:latin typeface="Arial" panose="020B0604020202020204" pitchFamily="34" charset="0"/>
                </a:endParaRPr>
              </a:p>
              <a:p>
                <a:r>
                  <a:rPr lang="zh-CN" altLang="en-US" sz="2000">
                    <a:latin typeface="Arial" panose="020B0604020202020204" pitchFamily="34" charset="0"/>
                  </a:rPr>
                  <a:t>  所以 </a:t>
                </a:r>
                <a:r>
                  <a:rPr lang="en-US" altLang="zh-CN" sz="2000">
                    <a:latin typeface="Arial" panose="020B0604020202020204" pitchFamily="34" charset="0"/>
                  </a:rPr>
                  <a:t>W</a:t>
                </a:r>
                <a:r>
                  <a:rPr kumimoji="1" lang="en-US" altLang="zh-CN" sz="200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Q</a:t>
                </a:r>
                <a:r>
                  <a:rPr lang="en-US" altLang="zh-CN" sz="2000">
                    <a:latin typeface="Arial" panose="020B0604020202020204" pitchFamily="34" charset="0"/>
                  </a:rPr>
                  <a:t>⊥△POQ</a:t>
                </a:r>
                <a:r>
                  <a:rPr lang="zh-CN" altLang="en-US" sz="2000">
                    <a:latin typeface="Arial" panose="020B0604020202020204" pitchFamily="34" charset="0"/>
                  </a:rPr>
                  <a:t>，可得 </a:t>
                </a:r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WQ⊥OQ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>
                    <a:latin typeface="Arial" panose="020B0604020202020204" pitchFamily="34" charset="0"/>
                  </a:rPr>
                  <a:t>  证毕。</a:t>
                </a:r>
                <a:endParaRPr lang="en-US" altLang="zh-CN" sz="2000">
                  <a:latin typeface="Arial" panose="020B0604020202020204" pitchFamily="34" charset="0"/>
                </a:endParaRPr>
              </a:p>
              <a:p>
                <a:endParaRPr lang="en-US" altLang="zh-CN" sz="2000" i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027193-3267-4FD7-B713-52FC3E79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02" y="1295456"/>
                <a:ext cx="8134843" cy="3908762"/>
              </a:xfrm>
              <a:prstGeom prst="rect">
                <a:avLst/>
              </a:prstGeom>
              <a:blipFill>
                <a:blip r:embed="rId3"/>
                <a:stretch>
                  <a:fillRect l="-1049" t="-1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01C74F23-609E-46C3-A733-98E1F745B0F2}"/>
              </a:ext>
            </a:extLst>
          </p:cNvPr>
          <p:cNvSpPr/>
          <p:nvPr/>
        </p:nvSpPr>
        <p:spPr bwMode="auto">
          <a:xfrm>
            <a:off x="190500" y="5642290"/>
            <a:ext cx="8763000" cy="11430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1F9E30A-299D-46E0-B21C-D7149B7EB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D8557767-C9E9-45DA-A526-D6988A0A6C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b="1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D8557767-C9E9-45DA-A526-D6988A0A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906" y="1173030"/>
                <a:ext cx="2951806" cy="740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左 2">
            <a:extLst>
              <a:ext uri="{FF2B5EF4-FFF2-40B4-BE49-F238E27FC236}">
                <a16:creationId xmlns:a16="http://schemas.microsoft.com/office/drawing/2014/main" id="{BA578EAD-F88A-40CF-85C4-B788DFB38A00}"/>
              </a:ext>
            </a:extLst>
          </p:cNvPr>
          <p:cNvSpPr/>
          <p:nvPr/>
        </p:nvSpPr>
        <p:spPr bwMode="auto">
          <a:xfrm rot="10800000">
            <a:off x="3571331" y="2739929"/>
            <a:ext cx="305736" cy="204460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28" name="直线连接符 135">
            <a:extLst>
              <a:ext uri="{FF2B5EF4-FFF2-40B4-BE49-F238E27FC236}">
                <a16:creationId xmlns:a16="http://schemas.microsoft.com/office/drawing/2014/main" id="{74677BB3-7AB0-4C0C-BF80-C729392FA4E3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6747607" y="4065184"/>
            <a:ext cx="16652" cy="23956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4D9BBBB-4A32-4DC5-AAEC-CA47279ED883}"/>
              </a:ext>
            </a:extLst>
          </p:cNvPr>
          <p:cNvSpPr txBox="1"/>
          <p:nvPr/>
        </p:nvSpPr>
        <p:spPr>
          <a:xfrm>
            <a:off x="6747281" y="421167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4ADBD2-0416-43D6-80BC-91D7E1A4AB13}"/>
              </a:ext>
            </a:extLst>
          </p:cNvPr>
          <p:cNvSpPr txBox="1"/>
          <p:nvPr/>
        </p:nvSpPr>
        <p:spPr>
          <a:xfrm>
            <a:off x="5634487" y="494151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359E71-E95F-45A6-BC02-88FE5A33FC71}"/>
              </a:ext>
            </a:extLst>
          </p:cNvPr>
          <p:cNvSpPr txBox="1"/>
          <p:nvPr/>
        </p:nvSpPr>
        <p:spPr>
          <a:xfrm>
            <a:off x="6665851" y="376429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线连接符 74">
            <a:extLst>
              <a:ext uri="{FF2B5EF4-FFF2-40B4-BE49-F238E27FC236}">
                <a16:creationId xmlns:a16="http://schemas.microsoft.com/office/drawing/2014/main" id="{EA3EFA95-EAC4-4F04-A9E0-A8213254DE04}"/>
              </a:ext>
            </a:extLst>
          </p:cNvPr>
          <p:cNvCxnSpPr>
            <a:cxnSpLocks/>
            <a:stCxn id="44" idx="5"/>
          </p:cNvCxnSpPr>
          <p:nvPr/>
        </p:nvCxnSpPr>
        <p:spPr>
          <a:xfrm flipH="1" flipV="1">
            <a:off x="5933848" y="5115276"/>
            <a:ext cx="286170" cy="232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71">
            <a:extLst>
              <a:ext uri="{FF2B5EF4-FFF2-40B4-BE49-F238E27FC236}">
                <a16:creationId xmlns:a16="http://schemas.microsoft.com/office/drawing/2014/main" id="{D543730C-F3F6-48D7-A4AE-1AADCE171FC3}"/>
              </a:ext>
            </a:extLst>
          </p:cNvPr>
          <p:cNvCxnSpPr>
            <a:cxnSpLocks/>
          </p:cNvCxnSpPr>
          <p:nvPr/>
        </p:nvCxnSpPr>
        <p:spPr>
          <a:xfrm flipH="1">
            <a:off x="5069976" y="4034177"/>
            <a:ext cx="1694282" cy="2229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4">
            <a:extLst>
              <a:ext uri="{FF2B5EF4-FFF2-40B4-BE49-F238E27FC236}">
                <a16:creationId xmlns:a16="http://schemas.microsoft.com/office/drawing/2014/main" id="{DA9ED0DC-7F1F-42FC-A45A-7740CBF4979A}"/>
              </a:ext>
            </a:extLst>
          </p:cNvPr>
          <p:cNvCxnSpPr>
            <a:cxnSpLocks/>
          </p:cNvCxnSpPr>
          <p:nvPr/>
        </p:nvCxnSpPr>
        <p:spPr>
          <a:xfrm flipH="1">
            <a:off x="4682819" y="5148176"/>
            <a:ext cx="1401188" cy="1557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6">
            <a:extLst>
              <a:ext uri="{FF2B5EF4-FFF2-40B4-BE49-F238E27FC236}">
                <a16:creationId xmlns:a16="http://schemas.microsoft.com/office/drawing/2014/main" id="{F2D6238E-5685-4F5A-819E-4F66916BC99A}"/>
              </a:ext>
            </a:extLst>
          </p:cNvPr>
          <p:cNvCxnSpPr>
            <a:cxnSpLocks/>
          </p:cNvCxnSpPr>
          <p:nvPr/>
        </p:nvCxnSpPr>
        <p:spPr>
          <a:xfrm>
            <a:off x="6084388" y="5148176"/>
            <a:ext cx="27560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9">
            <a:extLst>
              <a:ext uri="{FF2B5EF4-FFF2-40B4-BE49-F238E27FC236}">
                <a16:creationId xmlns:a16="http://schemas.microsoft.com/office/drawing/2014/main" id="{2E09E05F-2714-40F3-8B16-C7049B346B0B}"/>
              </a:ext>
            </a:extLst>
          </p:cNvPr>
          <p:cNvCxnSpPr>
            <a:cxnSpLocks/>
          </p:cNvCxnSpPr>
          <p:nvPr/>
        </p:nvCxnSpPr>
        <p:spPr>
          <a:xfrm flipV="1">
            <a:off x="6084389" y="2647864"/>
            <a:ext cx="0" cy="2500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15">
            <a:extLst>
              <a:ext uri="{FF2B5EF4-FFF2-40B4-BE49-F238E27FC236}">
                <a16:creationId xmlns:a16="http://schemas.microsoft.com/office/drawing/2014/main" id="{2F2B7533-1DF9-4ABD-B878-61152E232BB9}"/>
              </a:ext>
            </a:extLst>
          </p:cNvPr>
          <p:cNvCxnSpPr>
            <a:cxnSpLocks/>
          </p:cNvCxnSpPr>
          <p:nvPr/>
        </p:nvCxnSpPr>
        <p:spPr>
          <a:xfrm>
            <a:off x="6084007" y="3376526"/>
            <a:ext cx="1742062" cy="1771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17">
            <a:extLst>
              <a:ext uri="{FF2B5EF4-FFF2-40B4-BE49-F238E27FC236}">
                <a16:creationId xmlns:a16="http://schemas.microsoft.com/office/drawing/2014/main" id="{9FA89678-AD98-4B36-9E21-DBD2E271A44E}"/>
              </a:ext>
            </a:extLst>
          </p:cNvPr>
          <p:cNvCxnSpPr>
            <a:cxnSpLocks/>
          </p:cNvCxnSpPr>
          <p:nvPr/>
        </p:nvCxnSpPr>
        <p:spPr>
          <a:xfrm flipH="1">
            <a:off x="5069975" y="3376526"/>
            <a:ext cx="1014033" cy="28869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19">
            <a:extLst>
              <a:ext uri="{FF2B5EF4-FFF2-40B4-BE49-F238E27FC236}">
                <a16:creationId xmlns:a16="http://schemas.microsoft.com/office/drawing/2014/main" id="{7F49AC20-AE3F-4394-AEF5-43F81AEB11AE}"/>
              </a:ext>
            </a:extLst>
          </p:cNvPr>
          <p:cNvCxnSpPr>
            <a:cxnSpLocks/>
          </p:cNvCxnSpPr>
          <p:nvPr/>
        </p:nvCxnSpPr>
        <p:spPr>
          <a:xfrm flipV="1">
            <a:off x="5069975" y="5148177"/>
            <a:ext cx="2756094" cy="1115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153FD309-8F9E-42A9-A377-06900E49DCD8}"/>
              </a:ext>
            </a:extLst>
          </p:cNvPr>
          <p:cNvSpPr/>
          <p:nvPr/>
        </p:nvSpPr>
        <p:spPr>
          <a:xfrm>
            <a:off x="6173926" y="5301846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34">
            <a:extLst>
              <a:ext uri="{FF2B5EF4-FFF2-40B4-BE49-F238E27FC236}">
                <a16:creationId xmlns:a16="http://schemas.microsoft.com/office/drawing/2014/main" id="{11D741FE-9AC0-4425-823C-E207E98769F7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128775" y="4702356"/>
            <a:ext cx="154606" cy="1118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6">
            <a:extLst>
              <a:ext uri="{FF2B5EF4-FFF2-40B4-BE49-F238E27FC236}">
                <a16:creationId xmlns:a16="http://schemas.microsoft.com/office/drawing/2014/main" id="{06A95360-7DC2-46E8-8EA0-729161E9FC97}"/>
              </a:ext>
            </a:extLst>
          </p:cNvPr>
          <p:cNvCxnSpPr>
            <a:cxnSpLocks/>
            <a:stCxn id="73" idx="7"/>
          </p:cNvCxnSpPr>
          <p:nvPr/>
        </p:nvCxnSpPr>
        <p:spPr>
          <a:xfrm flipV="1">
            <a:off x="6302473" y="4330618"/>
            <a:ext cx="461785" cy="325646"/>
          </a:xfrm>
          <a:prstGeom prst="line">
            <a:avLst/>
          </a:prstGeom>
          <a:ln w="12700">
            <a:solidFill>
              <a:srgbClr val="333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319D98A9-DEFC-428C-B496-C1051F0DA816}"/>
              </a:ext>
            </a:extLst>
          </p:cNvPr>
          <p:cNvSpPr/>
          <p:nvPr/>
        </p:nvSpPr>
        <p:spPr>
          <a:xfrm>
            <a:off x="6101392" y="5820913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2495017-E0B4-4686-8F1E-E0B7594F3B6F}"/>
              </a:ext>
            </a:extLst>
          </p:cNvPr>
          <p:cNvSpPr/>
          <p:nvPr/>
        </p:nvSpPr>
        <p:spPr>
          <a:xfrm>
            <a:off x="6737259" y="430474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连接符 52">
            <a:extLst>
              <a:ext uri="{FF2B5EF4-FFF2-40B4-BE49-F238E27FC236}">
                <a16:creationId xmlns:a16="http://schemas.microsoft.com/office/drawing/2014/main" id="{E034BAF2-324E-4796-9633-5794BC7187C1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7118" y="4923378"/>
            <a:ext cx="264716" cy="386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01BC5CD1-D84B-49F7-840F-EE3829C4AE57}"/>
              </a:ext>
            </a:extLst>
          </p:cNvPr>
          <p:cNvSpPr/>
          <p:nvPr/>
        </p:nvSpPr>
        <p:spPr>
          <a:xfrm>
            <a:off x="5890929" y="4900671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51F1918-A42B-4046-B356-5A4CA050F4EC}"/>
              </a:ext>
            </a:extLst>
          </p:cNvPr>
          <p:cNvGrpSpPr/>
          <p:nvPr/>
        </p:nvGrpSpPr>
        <p:grpSpPr>
          <a:xfrm>
            <a:off x="5951067" y="4875325"/>
            <a:ext cx="74687" cy="106810"/>
            <a:chOff x="2045434" y="3202963"/>
            <a:chExt cx="74687" cy="106810"/>
          </a:xfrm>
        </p:grpSpPr>
        <p:cxnSp>
          <p:nvCxnSpPr>
            <p:cNvPr id="52" name="直线连接符 59">
              <a:extLst>
                <a:ext uri="{FF2B5EF4-FFF2-40B4-BE49-F238E27FC236}">
                  <a16:creationId xmlns:a16="http://schemas.microsoft.com/office/drawing/2014/main" id="{DBDBC475-763D-4515-8838-BDCB5353D6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5434" y="3260566"/>
              <a:ext cx="74687" cy="492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线连接符 62">
              <a:extLst>
                <a:ext uri="{FF2B5EF4-FFF2-40B4-BE49-F238E27FC236}">
                  <a16:creationId xmlns:a16="http://schemas.microsoft.com/office/drawing/2014/main" id="{CE4CE064-6B26-448E-982E-DF5ACADFBB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9159" y="3202963"/>
              <a:ext cx="50045" cy="66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8AA8EBB-5130-4BE3-B4FD-B2944E3A1EA0}"/>
              </a:ext>
            </a:extLst>
          </p:cNvPr>
          <p:cNvGrpSpPr/>
          <p:nvPr/>
        </p:nvGrpSpPr>
        <p:grpSpPr>
          <a:xfrm rot="4406526">
            <a:off x="5913113" y="5149464"/>
            <a:ext cx="66549" cy="104411"/>
            <a:chOff x="2057455" y="3220776"/>
            <a:chExt cx="66549" cy="104411"/>
          </a:xfrm>
        </p:grpSpPr>
        <p:cxnSp>
          <p:nvCxnSpPr>
            <p:cNvPr id="55" name="直线连接符 77">
              <a:extLst>
                <a:ext uri="{FF2B5EF4-FFF2-40B4-BE49-F238E27FC236}">
                  <a16:creationId xmlns:a16="http://schemas.microsoft.com/office/drawing/2014/main" id="{CB2ADCAF-9573-4CF4-9060-8EDB3824B57E}"/>
                </a:ext>
              </a:extLst>
            </p:cNvPr>
            <p:cNvCxnSpPr>
              <a:cxnSpLocks/>
            </p:cNvCxnSpPr>
            <p:nvPr/>
          </p:nvCxnSpPr>
          <p:spPr>
            <a:xfrm rot="17193474">
              <a:off x="2051692" y="3270740"/>
              <a:ext cx="61861" cy="470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线连接符 78">
              <a:extLst>
                <a:ext uri="{FF2B5EF4-FFF2-40B4-BE49-F238E27FC236}">
                  <a16:creationId xmlns:a16="http://schemas.microsoft.com/office/drawing/2014/main" id="{B404E4FE-120C-433A-8E77-DE31A45762A9}"/>
                </a:ext>
              </a:extLst>
            </p:cNvPr>
            <p:cNvCxnSpPr>
              <a:cxnSpLocks/>
            </p:cNvCxnSpPr>
            <p:nvPr/>
          </p:nvCxnSpPr>
          <p:spPr>
            <a:xfrm rot="17193474" flipV="1">
              <a:off x="2066087" y="3212144"/>
              <a:ext cx="49286" cy="665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1DBF4E96-3C11-47DB-A23A-EF88A85DD1F5}"/>
              </a:ext>
            </a:extLst>
          </p:cNvPr>
          <p:cNvSpPr/>
          <p:nvPr/>
        </p:nvSpPr>
        <p:spPr>
          <a:xfrm>
            <a:off x="6721598" y="402783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C63F263-A4CD-4A87-B725-8536598BFF51}"/>
              </a:ext>
            </a:extLst>
          </p:cNvPr>
          <p:cNvSpPr txBox="1"/>
          <p:nvPr/>
        </p:nvSpPr>
        <p:spPr>
          <a:xfrm>
            <a:off x="4419604" y="6439634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47160CB-1356-4425-8AF5-A22AE1567244}"/>
              </a:ext>
            </a:extLst>
          </p:cNvPr>
          <p:cNvSpPr txBox="1"/>
          <p:nvPr/>
        </p:nvSpPr>
        <p:spPr>
          <a:xfrm>
            <a:off x="8840482" y="49922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425810E-DF32-455A-880D-1602C7976584}"/>
              </a:ext>
            </a:extLst>
          </p:cNvPr>
          <p:cNvSpPr txBox="1"/>
          <p:nvPr/>
        </p:nvSpPr>
        <p:spPr>
          <a:xfrm>
            <a:off x="5719680" y="2546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9919F64-76C4-4359-ACC1-045724B08E17}"/>
              </a:ext>
            </a:extLst>
          </p:cNvPr>
          <p:cNvGrpSpPr/>
          <p:nvPr/>
        </p:nvGrpSpPr>
        <p:grpSpPr>
          <a:xfrm rot="10136905">
            <a:off x="6619914" y="3984611"/>
            <a:ext cx="73324" cy="138118"/>
            <a:chOff x="2067654" y="3209186"/>
            <a:chExt cx="73324" cy="138118"/>
          </a:xfrm>
        </p:grpSpPr>
        <p:cxnSp>
          <p:nvCxnSpPr>
            <p:cNvPr id="62" name="直线连接符 88">
              <a:extLst>
                <a:ext uri="{FF2B5EF4-FFF2-40B4-BE49-F238E27FC236}">
                  <a16:creationId xmlns:a16="http://schemas.microsoft.com/office/drawing/2014/main" id="{72341ECC-6AF0-4E67-9DB9-69BE3CDBA997}"/>
                </a:ext>
              </a:extLst>
            </p:cNvPr>
            <p:cNvCxnSpPr>
              <a:cxnSpLocks/>
            </p:cNvCxnSpPr>
            <p:nvPr/>
          </p:nvCxnSpPr>
          <p:spPr>
            <a:xfrm rot="11463095" flipH="1">
              <a:off x="2067654" y="3266058"/>
              <a:ext cx="60806" cy="812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线连接符 89">
              <a:extLst>
                <a:ext uri="{FF2B5EF4-FFF2-40B4-BE49-F238E27FC236}">
                  <a16:creationId xmlns:a16="http://schemas.microsoft.com/office/drawing/2014/main" id="{97F435CE-4974-418B-B710-3933F1B33FA9}"/>
                </a:ext>
              </a:extLst>
            </p:cNvPr>
            <p:cNvCxnSpPr>
              <a:cxnSpLocks/>
            </p:cNvCxnSpPr>
            <p:nvPr/>
          </p:nvCxnSpPr>
          <p:spPr>
            <a:xfrm rot="11463095">
              <a:off x="2074501" y="3209186"/>
              <a:ext cx="66477" cy="622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42E0911D-5ED7-450A-AA60-F9A7AED26848}"/>
              </a:ext>
            </a:extLst>
          </p:cNvPr>
          <p:cNvSpPr txBox="1"/>
          <p:nvPr/>
        </p:nvSpPr>
        <p:spPr>
          <a:xfrm>
            <a:off x="6031441" y="433868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938BA92-D9D1-4B95-88FB-0D5EAF158DE0}"/>
              </a:ext>
            </a:extLst>
          </p:cNvPr>
          <p:cNvSpPr txBox="1"/>
          <p:nvPr/>
        </p:nvSpPr>
        <p:spPr>
          <a:xfrm>
            <a:off x="6212788" y="52114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56BEC1-D26B-4252-9C5F-3CD6DEDFD3E9}"/>
                  </a:ext>
                </a:extLst>
              </p:cNvPr>
              <p:cNvSpPr txBox="1"/>
              <p:nvPr/>
            </p:nvSpPr>
            <p:spPr>
              <a:xfrm>
                <a:off x="6126065" y="5827959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956BEC1-D26B-4252-9C5F-3CD6DEDF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65" y="5827959"/>
                <a:ext cx="351378" cy="338554"/>
              </a:xfrm>
              <a:prstGeom prst="rect">
                <a:avLst/>
              </a:prstGeom>
              <a:blipFill>
                <a:blip r:embed="rId5"/>
                <a:stretch>
                  <a:fillRect l="-10345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CA6B5422-A91D-45DE-957E-3957BCEDADE1}"/>
              </a:ext>
            </a:extLst>
          </p:cNvPr>
          <p:cNvSpPr/>
          <p:nvPr/>
        </p:nvSpPr>
        <p:spPr>
          <a:xfrm>
            <a:off x="5905486" y="509530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02303D7-500B-45BB-BAF0-BF7870506E62}"/>
              </a:ext>
            </a:extLst>
          </p:cNvPr>
          <p:cNvSpPr txBox="1"/>
          <p:nvPr/>
        </p:nvSpPr>
        <p:spPr>
          <a:xfrm>
            <a:off x="5679821" y="456797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线连接符 133">
            <a:extLst>
              <a:ext uri="{FF2B5EF4-FFF2-40B4-BE49-F238E27FC236}">
                <a16:creationId xmlns:a16="http://schemas.microsoft.com/office/drawing/2014/main" id="{245C2664-4109-48A9-96C5-159CA57F001C}"/>
              </a:ext>
            </a:extLst>
          </p:cNvPr>
          <p:cNvCxnSpPr>
            <a:cxnSpLocks/>
            <a:stCxn id="67" idx="0"/>
            <a:endCxn id="50" idx="4"/>
          </p:cNvCxnSpPr>
          <p:nvPr/>
        </p:nvCxnSpPr>
        <p:spPr>
          <a:xfrm flipH="1" flipV="1">
            <a:off x="5917929" y="4954671"/>
            <a:ext cx="14557" cy="140629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18">
            <a:extLst>
              <a:ext uri="{FF2B5EF4-FFF2-40B4-BE49-F238E27FC236}">
                <a16:creationId xmlns:a16="http://schemas.microsoft.com/office/drawing/2014/main" id="{9CBE27BC-E802-4972-B20A-F433B4E41142}"/>
              </a:ext>
            </a:extLst>
          </p:cNvPr>
          <p:cNvCxnSpPr>
            <a:cxnSpLocks/>
            <a:stCxn id="73" idx="7"/>
            <a:endCxn id="50" idx="7"/>
          </p:cNvCxnSpPr>
          <p:nvPr/>
        </p:nvCxnSpPr>
        <p:spPr>
          <a:xfrm flipH="1">
            <a:off x="5937021" y="4656264"/>
            <a:ext cx="365452" cy="252315"/>
          </a:xfrm>
          <a:prstGeom prst="line">
            <a:avLst/>
          </a:prstGeom>
          <a:ln w="12700">
            <a:solidFill>
              <a:srgbClr val="3333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3AE5923E-04BC-452B-AD41-A32F9B6675F3}"/>
              </a:ext>
            </a:extLst>
          </p:cNvPr>
          <p:cNvSpPr/>
          <p:nvPr/>
        </p:nvSpPr>
        <p:spPr>
          <a:xfrm>
            <a:off x="6256381" y="4648356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E98A46C3-DEFD-49F8-AB3F-DA821EB3DB6E}"/>
              </a:ext>
            </a:extLst>
          </p:cNvPr>
          <p:cNvSpPr/>
          <p:nvPr/>
        </p:nvSpPr>
        <p:spPr bwMode="auto">
          <a:xfrm rot="18907233">
            <a:off x="6881661" y="2720071"/>
            <a:ext cx="832264" cy="2415310"/>
          </a:xfrm>
          <a:prstGeom prst="rightBrace">
            <a:avLst>
              <a:gd name="adj1" fmla="val 34509"/>
              <a:gd name="adj2" fmla="val 48473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192683D-9D61-4490-A964-7A3B8CD927FE}"/>
              </a:ext>
            </a:extLst>
          </p:cNvPr>
          <p:cNvSpPr txBox="1"/>
          <p:nvPr/>
        </p:nvSpPr>
        <p:spPr>
          <a:xfrm>
            <a:off x="7565530" y="333509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箭头: 左 77">
            <a:extLst>
              <a:ext uri="{FF2B5EF4-FFF2-40B4-BE49-F238E27FC236}">
                <a16:creationId xmlns:a16="http://schemas.microsoft.com/office/drawing/2014/main" id="{7F4B3FF2-8E74-493B-A4D7-AF5639A76881}"/>
              </a:ext>
            </a:extLst>
          </p:cNvPr>
          <p:cNvSpPr/>
          <p:nvPr/>
        </p:nvSpPr>
        <p:spPr bwMode="auto">
          <a:xfrm rot="10800000">
            <a:off x="3979219" y="3341804"/>
            <a:ext cx="305736" cy="204460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59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4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物体的颜色往往是由物体反射的光的性质决定的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例如，绿色物体反射的光的波长主要在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500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700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纳米范围内。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如果光是消色差的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没有颜色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，它唯一的属性是它的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强度（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intensity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或量。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灰度（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gray level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是指从黑色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到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灰色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再到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白色的强度的标量度量。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彩色光的电磁光谱范围大约是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400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700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纳米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描述彩色光的三个基本特征是：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辐射（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radiance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流明（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luminance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和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亮度（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brightness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Radiance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：从光源发出的能量的总量，以瓦（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W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）为单位；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Luminance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：观察者从光源感知到的能量的量度，单位是流明（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）；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Brightness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：一种几乎无法测量的</a:t>
            </a:r>
            <a:r>
              <a:rPr lang="zh-CN" altLang="en-US" dirty="0">
                <a:latin typeface="Times New Roman" panose="02020603050405020304" pitchFamily="18" charset="0"/>
              </a:rPr>
              <a:t>主观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描述。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5.1 </a:t>
            </a:r>
            <a:r>
              <a:rPr lang="zh-CN" altLang="en-US"/>
              <a:t>彩色基础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15BBECA-AE05-43BA-B1F3-71CFA740957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1"/>
          <a:stretch>
            <a:fillRect/>
          </a:stretch>
        </p:blipFill>
        <p:spPr>
          <a:xfrm>
            <a:off x="435768" y="3840072"/>
            <a:ext cx="8272463" cy="2255858"/>
          </a:xfrm>
          <a:noFill/>
          <a:ln/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65EC346E-3D3C-4F31-9BA3-205C981CB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31" y="6183760"/>
            <a:ext cx="4273538" cy="3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cs typeface="Times New Roman" panose="02020603050405020304" pitchFamily="18" charset="0"/>
              </a:rPr>
              <a:t>6.2</a:t>
            </a:r>
            <a:r>
              <a:rPr lang="zh-CN" altLang="en-US" dirty="0">
                <a:cs typeface="Times New Roman" panose="02020603050405020304" pitchFamily="18" charset="0"/>
              </a:rPr>
              <a:t>包含电磁波频谱可见范围的波长。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721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40</a:t>
            </a:fld>
            <a:endParaRPr lang="zh-CN" altLang="zh-CN"/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898A6E45-6776-4BDD-BC61-3A2660CE2228}"/>
              </a:ext>
            </a:extLst>
          </p:cNvPr>
          <p:cNvGrpSpPr>
            <a:grpSpLocks/>
          </p:cNvGrpSpPr>
          <p:nvPr/>
        </p:nvGrpSpPr>
        <p:grpSpPr bwMode="auto">
          <a:xfrm>
            <a:off x="6038880" y="2514624"/>
            <a:ext cx="2141279" cy="2433595"/>
            <a:chOff x="3009" y="1425"/>
            <a:chExt cx="2374" cy="2106"/>
          </a:xfrm>
        </p:grpSpPr>
        <p:pic>
          <p:nvPicPr>
            <p:cNvPr id="34" name="Picture 10">
              <a:extLst>
                <a:ext uri="{FF2B5EF4-FFF2-40B4-BE49-F238E27FC236}">
                  <a16:creationId xmlns:a16="http://schemas.microsoft.com/office/drawing/2014/main" id="{63CA7776-65D5-4A79-9F56-071EE5CDE4B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" y="1425"/>
              <a:ext cx="2070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EC3C6707-7681-42BD-A955-B6AFF3786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1525"/>
              <a:ext cx="453" cy="9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82CDF5CD-9D8C-4FF9-8B2C-FE2B8CFCF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1" y="2478"/>
              <a:ext cx="362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9A207862-A586-48A8-98ED-DCCA19857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1434"/>
              <a:ext cx="1179" cy="2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AutoShape 14">
              <a:extLst>
                <a:ext uri="{FF2B5EF4-FFF2-40B4-BE49-F238E27FC236}">
                  <a16:creationId xmlns:a16="http://schemas.microsoft.com/office/drawing/2014/main" id="{543AF7BE-BACD-4A9F-B7B4-95A2E090C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2461"/>
              <a:ext cx="426" cy="106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AutoShape 15">
              <a:extLst>
                <a:ext uri="{FF2B5EF4-FFF2-40B4-BE49-F238E27FC236}">
                  <a16:creationId xmlns:a16="http://schemas.microsoft.com/office/drawing/2014/main" id="{0E02E14A-4A76-419E-9131-172AAA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96" y="1434"/>
              <a:ext cx="545" cy="1026"/>
            </a:xfrm>
            <a:prstGeom prst="triangle">
              <a:avLst>
                <a:gd name="adj" fmla="val 92292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1825115A-D643-4EF6-9EAC-D01C59A0A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2523"/>
              <a:ext cx="408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76BFDECD-6587-4269-AE78-1381E996C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DFF6E5A-AF93-49A0-BB4E-4840EA7E5206}"/>
                  </a:ext>
                </a:extLst>
              </p:cNvPr>
              <p:cNvSpPr txBox="1"/>
              <p:nvPr/>
            </p:nvSpPr>
            <p:spPr>
              <a:xfrm>
                <a:off x="818553" y="1282522"/>
                <a:ext cx="771574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𝟏𝟐𝟎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𝟐𝟒𝟎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>
                    <a:solidFill>
                      <a:srgbClr val="3333FF"/>
                    </a:solidFill>
                    <a:latin typeface="Arial" panose="020B0604020202020204" pitchFamily="34" charset="0"/>
                  </a:rPr>
                  <a:t>时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    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首先从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中减去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>
                            <a:latin typeface="Arial" panose="020B0604020202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000" b="0" i="1" smtClean="0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sz="2000" b="0" i="1" smtClean="0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0" i="0" smtClean="0">
                            <a:latin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，然后：</a:t>
                </a:r>
                <a:endParaRPr lang="en-US" altLang="zh-CN" sz="2000" i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12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1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2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3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DFF6E5A-AF93-49A0-BB4E-4840EA7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53" y="1282522"/>
                <a:ext cx="7715743" cy="3600986"/>
              </a:xfrm>
              <a:prstGeom prst="rect">
                <a:avLst/>
              </a:prstGeom>
              <a:blipFill>
                <a:blip r:embed="rId4"/>
                <a:stretch>
                  <a:fillRect l="-1027" t="-1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5">
                <a:extLst>
                  <a:ext uri="{FF2B5EF4-FFF2-40B4-BE49-F238E27FC236}">
                    <a16:creationId xmlns:a16="http://schemas.microsoft.com/office/drawing/2014/main" id="{CD69E458-447C-4D27-A83F-F2E26BF48E34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1685511" y="3263582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1" name="Object 5">
                <a:extLst>
                  <a:ext uri="{FF2B5EF4-FFF2-40B4-BE49-F238E27FC236}">
                    <a16:creationId xmlns:a16="http://schemas.microsoft.com/office/drawing/2014/main" id="{CD69E458-447C-4D27-A83F-F2E26BF48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1685511" y="3263582"/>
                <a:ext cx="2951806" cy="740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5">
                <a:extLst>
                  <a:ext uri="{FF2B5EF4-FFF2-40B4-BE49-F238E27FC236}">
                    <a16:creationId xmlns:a16="http://schemas.microsoft.com/office/drawing/2014/main" id="{BD561706-3B59-4C31-96A0-430DCDB00DA2}"/>
                  </a:ext>
                </a:extLst>
              </p:cNvPr>
              <p:cNvSpPr txBox="1"/>
              <p:nvPr/>
            </p:nvSpPr>
            <p:spPr bwMode="auto">
              <a:xfrm>
                <a:off x="1676401" y="2424679"/>
                <a:ext cx="1905025" cy="53340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42" name="Object 5">
                <a:extLst>
                  <a:ext uri="{FF2B5EF4-FFF2-40B4-BE49-F238E27FC236}">
                    <a16:creationId xmlns:a16="http://schemas.microsoft.com/office/drawing/2014/main" id="{BD561706-3B59-4C31-96A0-430DCDB00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1" y="2424679"/>
                <a:ext cx="1905025" cy="533400"/>
              </a:xfrm>
              <a:prstGeom prst="rect">
                <a:avLst/>
              </a:prstGeom>
              <a:blipFill>
                <a:blip r:embed="rId6"/>
                <a:stretch>
                  <a:fillRect r="-952" b="-10112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5">
                <a:extLst>
                  <a:ext uri="{FF2B5EF4-FFF2-40B4-BE49-F238E27FC236}">
                    <a16:creationId xmlns:a16="http://schemas.microsoft.com/office/drawing/2014/main" id="{9BE794BA-EC9E-4DBD-B193-D3A3BAD1B41F}"/>
                  </a:ext>
                </a:extLst>
              </p:cNvPr>
              <p:cNvSpPr txBox="1"/>
              <p:nvPr/>
            </p:nvSpPr>
            <p:spPr bwMode="auto">
              <a:xfrm>
                <a:off x="1685510" y="4311437"/>
                <a:ext cx="2282427" cy="4762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400" i="1"/>
              </a:p>
            </p:txBody>
          </p:sp>
        </mc:Choice>
        <mc:Fallback xmlns="">
          <p:sp>
            <p:nvSpPr>
              <p:cNvPr id="43" name="Object 5">
                <a:extLst>
                  <a:ext uri="{FF2B5EF4-FFF2-40B4-BE49-F238E27FC236}">
                    <a16:creationId xmlns:a16="http://schemas.microsoft.com/office/drawing/2014/main" id="{9BE794BA-EC9E-4DBD-B193-D3A3BAD1B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5510" y="4311437"/>
                <a:ext cx="2282427" cy="4762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4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41</a:t>
            </a:fld>
            <a:endParaRPr lang="zh-CN" altLang="zh-CN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683A93E-A627-49BF-96E2-4485ADB45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从</a:t>
            </a:r>
            <a:r>
              <a:rPr lang="en-US" altLang="zh-CN" sz="2800">
                <a:cs typeface="Arial" panose="020B0604020202020204" pitchFamily="34" charset="0"/>
              </a:rPr>
              <a:t>HSI</a:t>
            </a:r>
            <a:r>
              <a:rPr lang="zh-CN" altLang="en-US" sz="2800">
                <a:cs typeface="Arial" panose="020B0604020202020204" pitchFamily="34" charset="0"/>
              </a:rPr>
              <a:t>到</a:t>
            </a:r>
            <a:r>
              <a:rPr lang="en-US" altLang="zh-CN" sz="2800">
                <a:cs typeface="Arial" panose="020B0604020202020204" pitchFamily="34" charset="0"/>
              </a:rPr>
              <a:t>RGB</a:t>
            </a:r>
            <a:r>
              <a:rPr lang="zh-CN" altLang="en-US" sz="2800">
                <a:cs typeface="Arial" panose="020B0604020202020204" pitchFamily="34" charset="0"/>
              </a:rPr>
              <a:t>的转换公式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625AB22-740C-4471-9B26-9E2109441E3F}"/>
                  </a:ext>
                </a:extLst>
              </p:cNvPr>
              <p:cNvSpPr txBox="1"/>
              <p:nvPr/>
            </p:nvSpPr>
            <p:spPr>
              <a:xfrm>
                <a:off x="818553" y="1282522"/>
                <a:ext cx="7715743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𝟐𝟒𝟎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 ≤ </a:t>
                </a:r>
                <a:r>
                  <a:rPr lang="en-US" altLang="zh-CN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H </a:t>
                </a:r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𝟑𝟎𝟎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3333FF"/>
                    </a:solidFill>
                    <a:latin typeface="Arial" panose="020B0604020202020204" pitchFamily="34" charset="0"/>
                  </a:rPr>
                  <a:t>时</a:t>
                </a:r>
                <a:endParaRPr lang="en-US" altLang="zh-CN" sz="2400" b="1" i="0">
                  <a:solidFill>
                    <a:srgbClr val="3333FF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400">
                    <a:solidFill>
                      <a:srgbClr val="3333FF"/>
                    </a:solidFill>
                    <a:latin typeface="Arial" panose="020B0604020202020204" pitchFamily="34" charset="0"/>
                  </a:rPr>
                  <a:t>    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首先从</a:t>
                </a:r>
                <a:r>
                  <a:rPr lang="en-US" altLang="zh-CN" sz="2000" i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</a:t>
                </a:r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中减去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>
                            <a:latin typeface="Arial" panose="020B0604020202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000" b="0" i="1" smtClean="0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>
                            <a:latin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sz="2000" b="0" i="1" smtClean="0">
                            <a:latin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0" i="0" smtClean="0">
                            <a:latin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24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2000" i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，然后：</a:t>
                </a:r>
                <a:endParaRPr lang="en-US" altLang="zh-CN" sz="2000" i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12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1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2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>
                  <a:solidFill>
                    <a:srgbClr val="2E3033"/>
                  </a:solidFill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zh-CN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    3</a:t>
                </a:r>
                <a:r>
                  <a:rPr lang="zh-CN" altLang="en-US" sz="2000" b="1">
                    <a:solidFill>
                      <a:srgbClr val="2E3033"/>
                    </a:solidFill>
                    <a:latin typeface="Arial" panose="020B0604020202020204" pitchFamily="34" charset="0"/>
                  </a:rPr>
                  <a:t>）</a:t>
                </a:r>
                <a:endParaRPr lang="en-US" altLang="zh-CN" sz="2000" b="1" i="0">
                  <a:solidFill>
                    <a:srgbClr val="2E3033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625AB22-740C-4471-9B26-9E2109441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53" y="1282522"/>
                <a:ext cx="7715743" cy="3600986"/>
              </a:xfrm>
              <a:prstGeom prst="rect">
                <a:avLst/>
              </a:prstGeom>
              <a:blipFill>
                <a:blip r:embed="rId3"/>
                <a:stretch>
                  <a:fillRect l="-1027" t="-1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5">
                <a:extLst>
                  <a:ext uri="{FF2B5EF4-FFF2-40B4-BE49-F238E27FC236}">
                    <a16:creationId xmlns:a16="http://schemas.microsoft.com/office/drawing/2014/main" id="{B098E27C-3F80-4F14-A112-69BF02D52B96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1685511" y="3263582"/>
                <a:ext cx="2951806" cy="74077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8" name="Object 5">
                <a:extLst>
                  <a:ext uri="{FF2B5EF4-FFF2-40B4-BE49-F238E27FC236}">
                    <a16:creationId xmlns:a16="http://schemas.microsoft.com/office/drawing/2014/main" id="{B098E27C-3F80-4F14-A112-69BF02D5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1685511" y="3263582"/>
                <a:ext cx="2951806" cy="740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5">
                <a:extLst>
                  <a:ext uri="{FF2B5EF4-FFF2-40B4-BE49-F238E27FC236}">
                    <a16:creationId xmlns:a16="http://schemas.microsoft.com/office/drawing/2014/main" id="{7EBAB2CF-354D-47D3-A37E-7F8B924A5945}"/>
                  </a:ext>
                </a:extLst>
              </p:cNvPr>
              <p:cNvSpPr txBox="1"/>
              <p:nvPr/>
            </p:nvSpPr>
            <p:spPr bwMode="auto">
              <a:xfrm>
                <a:off x="1676401" y="2424679"/>
                <a:ext cx="1905025" cy="53340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9" name="Object 5">
                <a:extLst>
                  <a:ext uri="{FF2B5EF4-FFF2-40B4-BE49-F238E27FC236}">
                    <a16:creationId xmlns:a16="http://schemas.microsoft.com/office/drawing/2014/main" id="{7EBAB2CF-354D-47D3-A37E-7F8B924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1" y="2424679"/>
                <a:ext cx="1905025" cy="533400"/>
              </a:xfrm>
              <a:prstGeom prst="rect">
                <a:avLst/>
              </a:prstGeom>
              <a:blipFill>
                <a:blip r:embed="rId5"/>
                <a:stretch>
                  <a:fillRect r="-952" b="-10112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DB3238D9-B33B-406F-A66A-7B7D9474B8B3}"/>
                  </a:ext>
                </a:extLst>
              </p:cNvPr>
              <p:cNvSpPr txBox="1"/>
              <p:nvPr/>
            </p:nvSpPr>
            <p:spPr bwMode="auto">
              <a:xfrm>
                <a:off x="1685510" y="4311437"/>
                <a:ext cx="2276905" cy="47625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DB3238D9-B33B-406F-A66A-7B7D9474B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5510" y="4311437"/>
                <a:ext cx="2276905" cy="4762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53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DC86ACA1-7722-473E-90FF-073E5E07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" y="1748425"/>
            <a:ext cx="5083175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42</a:t>
            </a:fld>
            <a:endParaRPr lang="zh-CN" altLang="zh-CN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D0A98066-6632-4CF5-A007-3495E83A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29169" b="14049"/>
          <a:stretch>
            <a:fillRect/>
          </a:stretch>
        </p:blipFill>
        <p:spPr bwMode="auto">
          <a:xfrm>
            <a:off x="5094288" y="1434934"/>
            <a:ext cx="2449512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233A2E8D-E3CC-4297-B524-458FAC3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9" y="3487448"/>
            <a:ext cx="8538950" cy="331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77E28CF-9691-406A-A24D-3341E1624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调整</a:t>
            </a:r>
            <a:r>
              <a:rPr lang="en-US" altLang="zh-CN" sz="2800" dirty="0">
                <a:cs typeface="Arial" panose="020B0604020202020204" pitchFamily="34" charset="0"/>
              </a:rPr>
              <a:t>HSI</a:t>
            </a:r>
            <a:r>
              <a:rPr lang="zh-CN" altLang="en-US" sz="2800" dirty="0">
                <a:cs typeface="Arial" panose="020B0604020202020204" pitchFamily="34" charset="0"/>
              </a:rPr>
              <a:t>分量图像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413952-14FD-4F5D-BCAE-4F6B4BCFDD81}"/>
              </a:ext>
            </a:extLst>
          </p:cNvPr>
          <p:cNvSpPr txBox="1"/>
          <p:nvPr/>
        </p:nvSpPr>
        <p:spPr>
          <a:xfrm>
            <a:off x="241398" y="973269"/>
            <a:ext cx="8673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cs typeface="Arial" panose="020B0604020202020204" pitchFamily="34" charset="0"/>
              </a:rPr>
              <a:t>RGB 24</a:t>
            </a:r>
            <a:r>
              <a:rPr lang="zh-CN" altLang="en-US" sz="2400" dirty="0">
                <a:cs typeface="Arial" panose="020B0604020202020204" pitchFamily="34" charset="0"/>
              </a:rPr>
              <a:t>位彩色</a:t>
            </a:r>
            <a:r>
              <a:rPr lang="zh-CN" altLang="en-US" sz="2400">
                <a:cs typeface="Arial" panose="020B0604020202020204" pitchFamily="34" charset="0"/>
              </a:rPr>
              <a:t>立方体与</a:t>
            </a:r>
            <a:r>
              <a:rPr lang="en-US" altLang="zh-CN" sz="2400">
                <a:cs typeface="Arial" panose="020B0604020202020204" pitchFamily="34" charset="0"/>
              </a:rPr>
              <a:t>HIS</a:t>
            </a:r>
            <a:r>
              <a:rPr lang="zh-CN" altLang="en-US" sz="2400" dirty="0">
                <a:cs typeface="Arial" panose="020B0604020202020204" pitchFamily="34" charset="0"/>
              </a:rPr>
              <a:t>分量的关系</a:t>
            </a:r>
            <a:endParaRPr lang="zh-CN" altLang="en-US" sz="2400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53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43</a:t>
            </a:fld>
            <a:endParaRPr lang="zh-CN" altLang="zh-CN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9E66BA3-9FB7-451A-9D2D-4F1D0E3C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81" y="1200150"/>
            <a:ext cx="5075238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9ACA436-2887-4A46-B1C2-CB91BBA41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调整</a:t>
            </a:r>
            <a:r>
              <a:rPr lang="en-US" altLang="zh-CN" sz="2800" dirty="0">
                <a:cs typeface="Arial" panose="020B0604020202020204" pitchFamily="34" charset="0"/>
              </a:rPr>
              <a:t>HSI</a:t>
            </a:r>
            <a:r>
              <a:rPr lang="zh-CN" altLang="en-US" sz="2800" dirty="0">
                <a:cs typeface="Arial" panose="020B0604020202020204" pitchFamily="34" charset="0"/>
              </a:rPr>
              <a:t>分量图像</a:t>
            </a:r>
          </a:p>
        </p:txBody>
      </p:sp>
    </p:spTree>
    <p:extLst>
      <p:ext uri="{BB962C8B-B14F-4D97-AF65-F5344CB8AC3E}">
        <p14:creationId xmlns:p14="http://schemas.microsoft.com/office/powerpoint/2010/main" val="191815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44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76638" y="1066862"/>
            <a:ext cx="686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E3033"/>
                </a:solidFill>
                <a:latin typeface="Arial" panose="020B0604020202020204" pitchFamily="34" charset="0"/>
              </a:rPr>
              <a:t>通过单独控制</a:t>
            </a:r>
            <a:r>
              <a:rPr lang="en-US" altLang="zh-CN" sz="2400" b="1" dirty="0">
                <a:solidFill>
                  <a:srgbClr val="2E3033"/>
                </a:solidFill>
                <a:latin typeface="Arial" panose="020B0604020202020204" pitchFamily="34" charset="0"/>
              </a:rPr>
              <a:t>HSI</a:t>
            </a:r>
            <a:r>
              <a:rPr lang="zh-CN" altLang="en-US" sz="2400" b="1" dirty="0">
                <a:solidFill>
                  <a:srgbClr val="2E3033"/>
                </a:solidFill>
                <a:latin typeface="Arial" panose="020B0604020202020204" pitchFamily="34" charset="0"/>
              </a:rPr>
              <a:t>分量来自由改变图像颜色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5644FB7-DAD0-4E75-86E2-E8EF60A92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调整</a:t>
            </a:r>
            <a:r>
              <a:rPr lang="en-US" altLang="zh-CN" sz="2800" dirty="0">
                <a:cs typeface="Arial" panose="020B0604020202020204" pitchFamily="34" charset="0"/>
              </a:rPr>
              <a:t>HSI</a:t>
            </a:r>
            <a:r>
              <a:rPr lang="zh-CN" altLang="en-US" sz="2800" dirty="0">
                <a:cs typeface="Arial" panose="020B0604020202020204" pitchFamily="34" charset="0"/>
              </a:rPr>
              <a:t>分量图像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443F57-0A08-4C25-8439-653AB133320D}"/>
              </a:ext>
            </a:extLst>
          </p:cNvPr>
          <p:cNvSpPr/>
          <p:nvPr/>
        </p:nvSpPr>
        <p:spPr bwMode="auto">
          <a:xfrm>
            <a:off x="228713" y="5727601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FE8E15-55EB-4EF1-801B-593F71EE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263" y="1600248"/>
            <a:ext cx="5333860" cy="502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674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45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FF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73108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46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9" y="1219216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根据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指定的标准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</a:rPr>
              <a:t>将颜色分配给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</a:rPr>
              <a:t>灰度值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5.3 </a:t>
            </a:r>
            <a:r>
              <a:rPr lang="zh-CN" altLang="en-US"/>
              <a:t>从灰度图像到彩色图像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E7AE36E-5F85-4820-B7D9-98F50B1CC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5"/>
          <a:stretch>
            <a:fillRect/>
          </a:stretch>
        </p:blipFill>
        <p:spPr bwMode="auto">
          <a:xfrm>
            <a:off x="533400" y="2438426"/>
            <a:ext cx="4235450" cy="33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5E68A3E-4B60-4045-AF51-3BCCB85388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6"/>
          <a:stretch>
            <a:fillRect/>
          </a:stretch>
        </p:blipFill>
        <p:spPr>
          <a:xfrm>
            <a:off x="4781550" y="2590822"/>
            <a:ext cx="3914775" cy="3179762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22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47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1002523E-5B91-4FBB-9081-8B6AA0DC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如果将图像解释为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三维函数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，该方法可视为平行于图像坐标平面的放置平面，每个平面在交点区域内对函数进行“切片（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slices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）”。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57BE188-D733-4F63-AFB5-D8B2FE8B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4" y="1966462"/>
            <a:ext cx="4119372" cy="412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28B0618-D79F-4E7F-A2F0-03154B1B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2" y="2286030"/>
            <a:ext cx="1514475" cy="33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971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1002523E-5B91-4FBB-9081-8B6AA0DC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如果将图像解释为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三维函数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，该方法可视为平行于图像坐标平面的放置平面，每个平面在交点区域内对函数进行“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切片（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</a:rPr>
              <a:t>slices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”。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2" name="Picture 5">
            <a:extLst>
              <a:ext uri="{FF2B5EF4-FFF2-40B4-BE49-F238E27FC236}">
                <a16:creationId xmlns:a16="http://schemas.microsoft.com/office/drawing/2014/main" id="{3A7B273C-BC23-48C4-8E7F-E16B746F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984355"/>
            <a:ext cx="5472113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7">
                <a:extLst>
                  <a:ext uri="{FF2B5EF4-FFF2-40B4-BE49-F238E27FC236}">
                    <a16:creationId xmlns:a16="http://schemas.microsoft.com/office/drawing/2014/main" id="{350FADD5-B2F7-4528-8FB8-36FBC768B3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3548" y="2093829"/>
                <a:ext cx="3461738" cy="2915029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灰度范围：</a:t>
                </a:r>
                <a:r>
                  <a:rPr lang="en-US" altLang="zh-CN" sz="1600" dirty="0"/>
                  <a:t>[0, L-1];</a:t>
                </a:r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/>
                  <a:t>表示黑色：</a:t>
                </a:r>
                <a:r>
                  <a:rPr lang="en-US" altLang="zh-CN" sz="1600"/>
                  <a:t>f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/>
                  <a:t>x,y</a:t>
                </a:r>
                <a:r>
                  <a:rPr lang="en-US" altLang="zh-CN" sz="1600"/>
                  <a:t>)=0;</a:t>
                </a:r>
                <a:endParaRPr lang="en-US" altLang="zh-CN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rgbClr val="000000"/>
                    </a:solidFill>
                    <a:latin typeface="Verdana"/>
                    <a:ea typeface="宋体"/>
                  </a:rPr>
                  <a:t>表示白色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Verdana"/>
                    <a:ea typeface="宋体"/>
                  </a:rPr>
                  <a:t> </a:t>
                </a:r>
                <a:r>
                  <a:rPr lang="en-US" altLang="zh-CN" sz="1600">
                    <a:solidFill>
                      <a:srgbClr val="000000"/>
                    </a:solidFill>
                    <a:latin typeface="Verdana"/>
                    <a:ea typeface="宋体"/>
                  </a:rPr>
                  <a:t>f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Verdana"/>
                    <a:ea typeface="宋体"/>
                  </a:rPr>
                  <a:t>(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Verdana"/>
                    <a:ea typeface="宋体"/>
                  </a:rPr>
                  <a:t>x,y</a:t>
                </a:r>
                <a:r>
                  <a:rPr lang="en-US" altLang="zh-CN" sz="1600">
                    <a:solidFill>
                      <a:srgbClr val="000000"/>
                    </a:solidFill>
                    <a:latin typeface="Verdana"/>
                    <a:ea typeface="宋体"/>
                  </a:rPr>
                  <a:t>)=L-1;</a:t>
                </a:r>
                <a:endParaRPr lang="en-US" altLang="zh-CN" sz="1600" dirty="0">
                  <a:solidFill>
                    <a:srgbClr val="000000"/>
                  </a:solidFill>
                  <a:latin typeface="Verdana"/>
                  <a:ea typeface="宋体"/>
                </a:endParaRPr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r>
                  <a:rPr lang="en-US" altLang="zh-CN" sz="1600" i="1" dirty="0"/>
                  <a:t>P</a:t>
                </a:r>
                <a:r>
                  <a:rPr lang="zh-CN" altLang="en-US" sz="1600" dirty="0"/>
                  <a:t>个平面将灰度划分为</a:t>
                </a:r>
                <a:r>
                  <a:rPr lang="en-US" altLang="zh-CN" sz="1600" i="1" dirty="0"/>
                  <a:t>P</a:t>
                </a:r>
                <a:r>
                  <a:rPr lang="en-US" altLang="zh-CN" sz="1600" dirty="0"/>
                  <a:t>+1</a:t>
                </a:r>
                <a:r>
                  <a:rPr lang="zh-CN" altLang="en-US" sz="1600" dirty="0"/>
                  <a:t>区间，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，</a:t>
                </a:r>
                <a:r>
                  <a:rPr lang="en-US" altLang="zh-CN" sz="1600" dirty="0"/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。根据灰度与颜色的关系进行灰度分配</a:t>
                </a:r>
                <a:r>
                  <a:rPr lang="en-US" altLang="zh-CN" sz="1600" dirty="0"/>
                  <a:t>;</a:t>
                </a:r>
              </a:p>
              <a:p>
                <a:pPr algn="l" eaLnBrk="1" hangingPunct="1"/>
                <a:endParaRPr lang="en-US" altLang="zh-CN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endParaRPr lang="zh-CN" altLang="en-US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/>
                  <a:t>是由划分平面</a:t>
                </a:r>
                <a:r>
                  <a:rPr lang="zh-CN" altLang="en-US" sz="1600"/>
                  <a:t>在</a:t>
                </a:r>
                <a:r>
                  <a:rPr lang="en-US" altLang="zh-CN" sz="16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1600"/>
                  <a:t>=</a:t>
                </a:r>
                <a:r>
                  <a:rPr lang="en-US" altLang="zh-CN" sz="1600" dirty="0"/>
                  <a:t>k-1</a:t>
                </a:r>
                <a:r>
                  <a:rPr lang="zh-CN" altLang="en-US" sz="1600"/>
                  <a:t>和</a:t>
                </a:r>
                <a:r>
                  <a:rPr lang="en-US" altLang="zh-CN" sz="16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1600"/>
                  <a:t>=</a:t>
                </a:r>
                <a:r>
                  <a:rPr lang="en-US" altLang="zh-CN" sz="1600" dirty="0"/>
                  <a:t>k</a:t>
                </a:r>
                <a:r>
                  <a:rPr lang="zh-CN" altLang="en-US" sz="1600" dirty="0"/>
                  <a:t>处定义的第</a:t>
                </a:r>
                <a:r>
                  <a:rPr lang="en-US" altLang="zh-CN" sz="1600" dirty="0"/>
                  <a:t>k</a:t>
                </a:r>
                <a:r>
                  <a:rPr lang="zh-CN" altLang="en-US" sz="1600" dirty="0"/>
                  <a:t>个强度区间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sz="1600" dirty="0"/>
                  <a:t>所对应的颜色。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43" name="Text Box 7">
                <a:extLst>
                  <a:ext uri="{FF2B5EF4-FFF2-40B4-BE49-F238E27FC236}">
                    <a16:creationId xmlns:a16="http://schemas.microsoft.com/office/drawing/2014/main" id="{350FADD5-B2F7-4528-8FB8-36FBC768B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3548" y="2093829"/>
                <a:ext cx="3461738" cy="2915029"/>
              </a:xfrm>
              <a:prstGeom prst="rect">
                <a:avLst/>
              </a:prstGeom>
              <a:blipFill>
                <a:blip r:embed="rId4"/>
                <a:stretch>
                  <a:fillRect l="-527" t="-624" r="-193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256C4CAE-5C35-416D-AAC1-5C229C8EE707}"/>
                  </a:ext>
                </a:extLst>
              </p:cNvPr>
              <p:cNvSpPr txBox="1"/>
              <p:nvPr/>
            </p:nvSpPr>
            <p:spPr bwMode="auto">
              <a:xfrm>
                <a:off x="5586413" y="3686175"/>
                <a:ext cx="3106737" cy="4032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256C4CAE-5C35-416D-AAC1-5C229C8E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6413" y="3686175"/>
                <a:ext cx="3106737" cy="403225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89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49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1002523E-5B91-4FBB-9081-8B6AA0DC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如果将图像解释为三维函数，该方法可视为平行于图像坐标平面的放置平面，每个平面在交点区域内对函数进行“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切片（</a:t>
            </a:r>
            <a:r>
              <a:rPr lang="en-US" altLang="zh-CN" dirty="0">
                <a:solidFill>
                  <a:srgbClr val="3333FF"/>
                </a:solidFill>
                <a:latin typeface="Times New Roman" panose="02020603050405020304" pitchFamily="18" charset="0"/>
              </a:rPr>
              <a:t>slices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”。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7">
                <a:extLst>
                  <a:ext uri="{FF2B5EF4-FFF2-40B4-BE49-F238E27FC236}">
                    <a16:creationId xmlns:a16="http://schemas.microsoft.com/office/drawing/2014/main" id="{350FADD5-B2F7-4528-8FB8-36FBC768B3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3548" y="2093829"/>
                <a:ext cx="3498430" cy="2915029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r>
                  <a:rPr lang="zh-CN" altLang="en-US" sz="1600" dirty="0"/>
                  <a:t>灰度范围：</a:t>
                </a:r>
                <a:r>
                  <a:rPr lang="en-US" altLang="zh-CN" sz="1600" dirty="0"/>
                  <a:t>[0, L-1];</a:t>
                </a:r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/>
                  <a:t>表示黑色：</a:t>
                </a:r>
                <a:r>
                  <a:rPr lang="en-US" altLang="zh-CN" sz="1600"/>
                  <a:t>f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/>
                  <a:t>x,y</a:t>
                </a:r>
                <a:r>
                  <a:rPr lang="en-US" altLang="zh-CN" sz="1600"/>
                  <a:t>)=0;</a:t>
                </a:r>
                <a:endParaRPr lang="en-US" altLang="zh-CN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rgbClr val="000000"/>
                    </a:solidFill>
                    <a:latin typeface="Verdana"/>
                    <a:ea typeface="宋体"/>
                  </a:rPr>
                  <a:t>表示白色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Verdana"/>
                    <a:ea typeface="宋体"/>
                  </a:rPr>
                  <a:t> </a:t>
                </a:r>
                <a:r>
                  <a:rPr lang="en-US" altLang="zh-CN" sz="1600">
                    <a:solidFill>
                      <a:srgbClr val="000000"/>
                    </a:solidFill>
                    <a:latin typeface="Verdana"/>
                    <a:ea typeface="宋体"/>
                  </a:rPr>
                  <a:t>f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Verdana"/>
                    <a:ea typeface="宋体"/>
                  </a:rPr>
                  <a:t>(</a:t>
                </a:r>
                <a:r>
                  <a:rPr lang="en-US" altLang="zh-CN" sz="1600" dirty="0" err="1">
                    <a:solidFill>
                      <a:srgbClr val="000000"/>
                    </a:solidFill>
                    <a:latin typeface="Verdana"/>
                    <a:ea typeface="宋体"/>
                  </a:rPr>
                  <a:t>x,y</a:t>
                </a:r>
                <a:r>
                  <a:rPr lang="en-US" altLang="zh-CN" sz="1600">
                    <a:solidFill>
                      <a:srgbClr val="000000"/>
                    </a:solidFill>
                    <a:latin typeface="Verdana"/>
                    <a:ea typeface="宋体"/>
                  </a:rPr>
                  <a:t>)=L-1;</a:t>
                </a:r>
                <a:endParaRPr lang="en-US" altLang="zh-CN" sz="1600" dirty="0">
                  <a:solidFill>
                    <a:srgbClr val="000000"/>
                  </a:solidFill>
                  <a:latin typeface="Verdana"/>
                  <a:ea typeface="宋体"/>
                </a:endParaRPr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r>
                  <a:rPr lang="en-US" altLang="zh-CN" sz="1600" i="1" dirty="0"/>
                  <a:t>P</a:t>
                </a:r>
                <a:r>
                  <a:rPr lang="zh-CN" altLang="en-US" sz="1600" dirty="0"/>
                  <a:t>个平面将灰度划分为</a:t>
                </a:r>
                <a:r>
                  <a:rPr lang="en-US" altLang="zh-CN" sz="1600" i="1" dirty="0"/>
                  <a:t>P</a:t>
                </a:r>
                <a:r>
                  <a:rPr lang="en-US" altLang="zh-CN" sz="1600" dirty="0"/>
                  <a:t>+1</a:t>
                </a:r>
                <a:r>
                  <a:rPr lang="zh-CN" altLang="en-US" sz="1600" dirty="0"/>
                  <a:t>区间，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，</a:t>
                </a:r>
                <a:r>
                  <a:rPr lang="en-US" altLang="zh-CN" sz="1600" dirty="0"/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。根据灰度与颜色的关系进行灰度分配</a:t>
                </a:r>
                <a:r>
                  <a:rPr lang="en-US" altLang="zh-CN" sz="1600" dirty="0"/>
                  <a:t>;</a:t>
                </a:r>
              </a:p>
              <a:p>
                <a:pPr algn="l" eaLnBrk="1" hangingPunct="1"/>
                <a:endParaRPr lang="en-US" altLang="zh-CN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:endParaRPr lang="zh-CN" altLang="en-US" sz="1600" dirty="0"/>
              </a:p>
              <a:p>
                <a:pPr marL="342900" indent="-342900" algn="l" eaLnBrk="1" hangingPunct="1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/>
                  <a:t>是由划分平面</a:t>
                </a:r>
                <a:r>
                  <a:rPr lang="zh-CN" altLang="en-US" sz="1600"/>
                  <a:t>在</a:t>
                </a:r>
                <a:r>
                  <a:rPr lang="en-US" altLang="zh-CN" sz="16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1600"/>
                  <a:t>=</a:t>
                </a:r>
                <a:r>
                  <a:rPr lang="en-US" altLang="zh-CN" sz="1600" dirty="0"/>
                  <a:t>k-1</a:t>
                </a:r>
                <a:r>
                  <a:rPr lang="zh-CN" altLang="en-US" sz="1600"/>
                  <a:t>和</a:t>
                </a:r>
                <a:r>
                  <a:rPr lang="en-US" altLang="zh-CN" sz="16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1600"/>
                  <a:t>=</a:t>
                </a:r>
                <a:r>
                  <a:rPr lang="en-US" altLang="zh-CN" sz="1600" dirty="0"/>
                  <a:t>k</a:t>
                </a:r>
                <a:r>
                  <a:rPr lang="zh-CN" altLang="en-US" sz="1600" dirty="0"/>
                  <a:t>处定义的第</a:t>
                </a:r>
                <a:r>
                  <a:rPr lang="en-US" altLang="zh-CN" sz="1600" dirty="0"/>
                  <a:t>k</a:t>
                </a:r>
                <a:r>
                  <a:rPr lang="zh-CN" altLang="en-US" sz="1600" dirty="0"/>
                  <a:t>个强度区间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sz="1600" dirty="0"/>
                  <a:t>所对应的颜色。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43" name="Text Box 7">
                <a:extLst>
                  <a:ext uri="{FF2B5EF4-FFF2-40B4-BE49-F238E27FC236}">
                    <a16:creationId xmlns:a16="http://schemas.microsoft.com/office/drawing/2014/main" id="{350FADD5-B2F7-4528-8FB8-36FBC768B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3548" y="2093829"/>
                <a:ext cx="3498430" cy="2915029"/>
              </a:xfrm>
              <a:prstGeom prst="rect">
                <a:avLst/>
              </a:prstGeom>
              <a:blipFill>
                <a:blip r:embed="rId3"/>
                <a:stretch>
                  <a:fillRect l="-521" t="-624" r="-6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256C4CAE-5C35-416D-AAC1-5C229C8EE707}"/>
                  </a:ext>
                </a:extLst>
              </p:cNvPr>
              <p:cNvSpPr txBox="1"/>
              <p:nvPr/>
            </p:nvSpPr>
            <p:spPr bwMode="auto">
              <a:xfrm>
                <a:off x="5586413" y="3686175"/>
                <a:ext cx="3106737" cy="4032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256C4CAE-5C35-416D-AAC1-5C229C8E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6413" y="3686175"/>
                <a:ext cx="3106737" cy="403225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D0F160A6-7395-4FA1-B4B3-676D1550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5" y="2828338"/>
            <a:ext cx="4574682" cy="21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5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5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由视觉特征指定三原色：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红（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绿（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蓝（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国际照明委员会（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</a:rPr>
              <a:t>CIE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规定波长各自为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700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纳米、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546.1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纳米和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435.8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纳米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5.1 </a:t>
            </a:r>
            <a:r>
              <a:rPr lang="zh-CN" altLang="en-US"/>
              <a:t>彩色基础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5EC346E-3D3C-4F31-9BA3-205C981CB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872" y="5839423"/>
            <a:ext cx="60991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cs typeface="Times New Roman" panose="02020603050405020304" pitchFamily="18" charset="0"/>
              </a:rPr>
              <a:t>图：人眼中红、绿、蓝视锥对光的吸收与波长有关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grpSp>
        <p:nvGrpSpPr>
          <p:cNvPr id="9" name="Group 98">
            <a:extLst>
              <a:ext uri="{FF2B5EF4-FFF2-40B4-BE49-F238E27FC236}">
                <a16:creationId xmlns:a16="http://schemas.microsoft.com/office/drawing/2014/main" id="{CBB0ED2D-8583-4E9E-BA4E-EF50AB987F35}"/>
              </a:ext>
            </a:extLst>
          </p:cNvPr>
          <p:cNvGrpSpPr>
            <a:grpSpLocks/>
          </p:cNvGrpSpPr>
          <p:nvPr/>
        </p:nvGrpSpPr>
        <p:grpSpPr bwMode="auto">
          <a:xfrm>
            <a:off x="1620043" y="1912448"/>
            <a:ext cx="5903913" cy="3889375"/>
            <a:chOff x="975" y="1615"/>
            <a:chExt cx="3629" cy="2405"/>
          </a:xfrm>
        </p:grpSpPr>
        <p:pic>
          <p:nvPicPr>
            <p:cNvPr id="10" name="Picture 56">
              <a:extLst>
                <a:ext uri="{FF2B5EF4-FFF2-40B4-BE49-F238E27FC236}">
                  <a16:creationId xmlns:a16="http://schemas.microsoft.com/office/drawing/2014/main" id="{AFF84000-F24F-431A-8CC1-94BD5BCC2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" y="1615"/>
              <a:ext cx="3618" cy="240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58">
              <a:extLst>
                <a:ext uri="{FF2B5EF4-FFF2-40B4-BE49-F238E27FC236}">
                  <a16:creationId xmlns:a16="http://schemas.microsoft.com/office/drawing/2014/main" id="{8301283D-3598-4666-BD9D-F388FFBF8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3607"/>
              <a:ext cx="3606" cy="37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Text Box 59">
              <a:extLst>
                <a:ext uri="{FF2B5EF4-FFF2-40B4-BE49-F238E27FC236}">
                  <a16:creationId xmlns:a16="http://schemas.microsoft.com/office/drawing/2014/main" id="{B3522BD2-3056-4DF9-86BC-1892C1DAF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" y="3240"/>
              <a:ext cx="250" cy="69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zh-CN" altLang="en-US" sz="1400" b="1">
                  <a:solidFill>
                    <a:srgbClr val="940DF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蓝紫色</a:t>
              </a:r>
            </a:p>
          </p:txBody>
        </p:sp>
        <p:sp>
          <p:nvSpPr>
            <p:cNvPr id="13" name="Text Box 60">
              <a:extLst>
                <a:ext uri="{FF2B5EF4-FFF2-40B4-BE49-F238E27FC236}">
                  <a16:creationId xmlns:a16="http://schemas.microsoft.com/office/drawing/2014/main" id="{597A510C-6DD7-4F75-9E73-F73DF1F24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1" y="3231"/>
              <a:ext cx="250" cy="69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zh-CN" altLang="en-US" sz="1400" b="1">
                  <a:solidFill>
                    <a:srgbClr val="6E0BE5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紫蓝色</a:t>
              </a:r>
            </a:p>
          </p:txBody>
        </p:sp>
        <p:sp>
          <p:nvSpPr>
            <p:cNvPr id="14" name="Text Box 62">
              <a:extLst>
                <a:ext uri="{FF2B5EF4-FFF2-40B4-BE49-F238E27FC236}">
                  <a16:creationId xmlns:a16="http://schemas.microsoft.com/office/drawing/2014/main" id="{F67C1409-1FA7-49DE-A377-EA8B12087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" y="3213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0000CC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蓝色</a:t>
              </a:r>
            </a:p>
          </p:txBody>
        </p:sp>
        <p:sp>
          <p:nvSpPr>
            <p:cNvPr id="15" name="Text Box 63">
              <a:extLst>
                <a:ext uri="{FF2B5EF4-FFF2-40B4-BE49-F238E27FC236}">
                  <a16:creationId xmlns:a16="http://schemas.microsoft.com/office/drawing/2014/main" id="{509AA1FA-7786-48B5-B7B7-A3ABEF985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" y="3213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049396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蓝绿色</a:t>
              </a:r>
            </a:p>
          </p:txBody>
        </p:sp>
        <p:sp>
          <p:nvSpPr>
            <p:cNvPr id="17" name="Text Box 64">
              <a:extLst>
                <a:ext uri="{FF2B5EF4-FFF2-40B4-BE49-F238E27FC236}">
                  <a16:creationId xmlns:a16="http://schemas.microsoft.com/office/drawing/2014/main" id="{223EDA48-3967-4B5B-8AF5-852BAA278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0" y="3232"/>
              <a:ext cx="250" cy="69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zh-CN" altLang="en-US" sz="1400" b="1">
                  <a:solidFill>
                    <a:srgbClr val="00CC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绿色</a:t>
              </a: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8205242F-5215-4715-A7DF-B1C818CF5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" y="3204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759E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黄绿色</a:t>
              </a:r>
            </a:p>
          </p:txBody>
        </p:sp>
        <p:sp>
          <p:nvSpPr>
            <p:cNvPr id="19" name="Text Box 66">
              <a:extLst>
                <a:ext uri="{FF2B5EF4-FFF2-40B4-BE49-F238E27FC236}">
                  <a16:creationId xmlns:a16="http://schemas.microsoft.com/office/drawing/2014/main" id="{F409AC2F-AD3F-48C3-AFA6-67A29C0EE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3213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DDD8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黄色</a:t>
              </a:r>
            </a:p>
          </p:txBody>
        </p:sp>
        <p:sp>
          <p:nvSpPr>
            <p:cNvPr id="20" name="Text Box 67">
              <a:extLst>
                <a:ext uri="{FF2B5EF4-FFF2-40B4-BE49-F238E27FC236}">
                  <a16:creationId xmlns:a16="http://schemas.microsoft.com/office/drawing/2014/main" id="{54F7A1DC-2036-4220-915A-8F8621E59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" y="3212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FF9933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橙色</a:t>
              </a:r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1CF2B5CC-4B51-46C0-9114-12D1BB3D9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" y="3204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红橙色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13A0FAF9-911E-48F8-84AD-CC50F7EC2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9" y="3204"/>
              <a:ext cx="250" cy="7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Arial" panose="020B0604020202020204" pitchFamily="34" charset="0"/>
                  <a:ea typeface="黑体" panose="02010609060101010101" pitchFamily="49" charset="-122"/>
                </a:rPr>
                <a:t>  </a:t>
              </a:r>
              <a:r>
                <a:rPr lang="zh-CN" altLang="en-US" sz="1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红色</a:t>
              </a:r>
            </a:p>
          </p:txBody>
        </p:sp>
        <p:sp>
          <p:nvSpPr>
            <p:cNvPr id="23" name="Text Box 70">
              <a:extLst>
                <a:ext uri="{FF2B5EF4-FFF2-40B4-BE49-F238E27FC236}">
                  <a16:creationId xmlns:a16="http://schemas.microsoft.com/office/drawing/2014/main" id="{A42E70CB-832E-4211-BBF8-B2F8E1027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5" y="2015"/>
              <a:ext cx="304" cy="23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rgbClr val="3127F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蓝</a:t>
              </a: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97D9F5EA-4E6F-4928-989E-35FD42C3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5" y="2034"/>
              <a:ext cx="254" cy="9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Text Box 72">
              <a:extLst>
                <a:ext uri="{FF2B5EF4-FFF2-40B4-BE49-F238E27FC236}">
                  <a16:creationId xmlns:a16="http://schemas.microsoft.com/office/drawing/2014/main" id="{ECEE83C4-DFCE-4DD1-AF8A-E6901A847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" y="1961"/>
              <a:ext cx="304" cy="23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CC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绿</a:t>
              </a:r>
            </a:p>
          </p:txBody>
        </p:sp>
        <p:sp>
          <p:nvSpPr>
            <p:cNvPr id="26" name="Rectangle 73">
              <a:extLst>
                <a:ext uri="{FF2B5EF4-FFF2-40B4-BE49-F238E27FC236}">
                  <a16:creationId xmlns:a16="http://schemas.microsoft.com/office/drawing/2014/main" id="{824DBAD7-1CBE-412C-9A15-079CD5FFD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" y="2034"/>
              <a:ext cx="203" cy="9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Text Box 74">
              <a:extLst>
                <a:ext uri="{FF2B5EF4-FFF2-40B4-BE49-F238E27FC236}">
                  <a16:creationId xmlns:a16="http://schemas.microsoft.com/office/drawing/2014/main" id="{912BA1C9-80C5-479B-95EF-769946DFB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" y="2006"/>
              <a:ext cx="304" cy="23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红</a:t>
              </a:r>
            </a:p>
          </p:txBody>
        </p:sp>
        <p:sp>
          <p:nvSpPr>
            <p:cNvPr id="28" name="Text Box 57">
              <a:extLst>
                <a:ext uri="{FF2B5EF4-FFF2-40B4-BE49-F238E27FC236}">
                  <a16:creationId xmlns:a16="http://schemas.microsoft.com/office/drawing/2014/main" id="{4A527AE7-9C74-4094-B210-D6505211E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907"/>
              <a:ext cx="204" cy="9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 b="1">
                  <a:latin typeface="黑体" panose="02010609060101010101" pitchFamily="49" charset="-122"/>
                  <a:ea typeface="黑体" panose="02010609060101010101" pitchFamily="49" charset="-122"/>
                </a:rPr>
                <a:t>光的吸收率</a:t>
              </a:r>
            </a:p>
            <a:p>
              <a:pPr>
                <a:spcBef>
                  <a:spcPct val="50000"/>
                </a:spcBef>
              </a:pPr>
              <a:endParaRPr lang="zh-CN" altLang="en-US" sz="1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1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Text Box 61">
              <a:extLst>
                <a:ext uri="{FF2B5EF4-FFF2-40B4-BE49-F238E27FC236}">
                  <a16:creationId xmlns:a16="http://schemas.microsoft.com/office/drawing/2014/main" id="{1213BFEF-D1BB-4C27-B4B5-CEC7749A9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" y="3076"/>
              <a:ext cx="3196" cy="1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400        450         500         550        600         650         700nm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49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50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76638" y="1066862"/>
            <a:ext cx="686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2E3033"/>
                </a:solidFill>
                <a:latin typeface="Arial" panose="020B0604020202020204" pitchFamily="34" charset="0"/>
              </a:rPr>
              <a:t>例子：强度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切片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8D23658-EC5C-4067-886B-7A8DD214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828842"/>
            <a:ext cx="5400675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C3A7ED2C-DCD1-4DDA-AFA0-2AFA2DE33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44" y="4952960"/>
            <a:ext cx="792162" cy="180975"/>
          </a:xfrm>
          <a:prstGeom prst="rect">
            <a:avLst/>
          </a:prstGeom>
          <a:noFill/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20D09D2-85A2-4014-84DD-B586B63C95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402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51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76638" y="1066862"/>
            <a:ext cx="686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2E3033"/>
                </a:solidFill>
                <a:latin typeface="Arial" panose="020B0604020202020204" pitchFamily="34" charset="0"/>
              </a:rPr>
              <a:t>例子：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焊缝</a:t>
            </a:r>
            <a:r>
              <a:rPr lang="en-US" altLang="zh-CN" b="1" dirty="0">
                <a:solidFill>
                  <a:srgbClr val="2E3033"/>
                </a:solidFill>
                <a:latin typeface="Arial" panose="020B0604020202020204" pitchFamily="34" charset="0"/>
              </a:rPr>
              <a:t>(weld)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破损和气孔</a:t>
            </a:r>
            <a:r>
              <a:rPr lang="en-US" altLang="zh-CN" b="1" dirty="0">
                <a:solidFill>
                  <a:srgbClr val="2E3033"/>
                </a:solidFill>
                <a:latin typeface="Arial" panose="020B0604020202020204" pitchFamily="34" charset="0"/>
              </a:rPr>
              <a:t>(porosities)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检查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8493E3B-6341-43C5-BC9E-7C3B2F9E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" y="1794322"/>
            <a:ext cx="37084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B6A194-EE25-4E06-8B25-6BEF26992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49" y="1722884"/>
            <a:ext cx="378142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2">
            <a:extLst>
              <a:ext uri="{FF2B5EF4-FFF2-40B4-BE49-F238E27FC236}">
                <a16:creationId xmlns:a16="http://schemas.microsoft.com/office/drawing/2014/main" id="{626142B8-3757-43F7-AD79-13F97545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99" y="5035997"/>
            <a:ext cx="77041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cs typeface="Times New Roman" panose="02020603050405020304" pitchFamily="18" charset="0"/>
              </a:rPr>
              <a:t>Figure (a) monochrome </a:t>
            </a:r>
            <a:r>
              <a:rPr lang="en-US" altLang="zh-CN" dirty="0">
                <a:cs typeface="Times New Roman" panose="02020603050405020304" pitchFamily="18" charset="0"/>
              </a:rPr>
              <a:t>X-ray image of a weld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(b) Result of color coding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715ADD-43DD-4D40-8AA2-4F4D7A7E2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47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52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468538" y="965336"/>
            <a:ext cx="686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2E3033"/>
                </a:solidFill>
                <a:latin typeface="Arial" panose="020B0604020202020204" pitchFamily="34" charset="0"/>
              </a:rPr>
              <a:t>例子：使用</a:t>
            </a:r>
            <a:r>
              <a:rPr lang="zh-CN" altLang="en-US" b="1" dirty="0">
                <a:solidFill>
                  <a:srgbClr val="2E3033"/>
                </a:solidFill>
                <a:latin typeface="Arial" panose="020B0604020202020204" pitchFamily="34" charset="0"/>
              </a:rPr>
              <a:t>颜色来突出降雨水平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8602F68-9611-446B-ADBD-DDA01966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9653"/>
            <a:ext cx="6622346" cy="549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E15E1264-F5EB-43A9-8DB2-07CFD84A0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230" y="902808"/>
            <a:ext cx="3344232" cy="206210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/>
              <a:t>三个传感器被设计用来探测降雨：</a:t>
            </a:r>
            <a:r>
              <a:rPr lang="zh-CN" altLang="en-US" sz="1600" b="1" dirty="0"/>
              <a:t>降水</a:t>
            </a:r>
            <a:r>
              <a:rPr lang="zh-CN" altLang="en-US" sz="1600" dirty="0"/>
              <a:t>；</a:t>
            </a:r>
            <a:r>
              <a:rPr lang="zh-CN" altLang="en-US" sz="1600" b="1" dirty="0"/>
              <a:t>微波成像仪</a:t>
            </a:r>
            <a:r>
              <a:rPr lang="zh-CN" altLang="en-US" sz="1600" dirty="0"/>
              <a:t>；</a:t>
            </a:r>
            <a:r>
              <a:rPr lang="zh-CN" altLang="en-US" sz="1600" b="1" dirty="0"/>
              <a:t>可见和红外扫描仪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/>
              <a:t>蓝色方向的值表示降雨量较低，红色方向的值则相反。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l"/>
            </a:pPr>
            <a:r>
              <a:rPr lang="zh-CN" altLang="en-US" sz="1600" dirty="0"/>
              <a:t>图</a:t>
            </a:r>
            <a:r>
              <a:rPr lang="en-US" altLang="zh-CN" sz="1600" dirty="0"/>
              <a:t>(c)</a:t>
            </a:r>
            <a:r>
              <a:rPr lang="zh-CN" altLang="en-US" sz="1600" dirty="0"/>
              <a:t>是用刚才讨论的颜色地图对灰度图像进行颜色编码的结果。</a:t>
            </a:r>
            <a:endParaRPr lang="en-US" altLang="zh-CN" sz="16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A37AC5-A5D5-47F4-B623-DF0F9FBC0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强度切片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93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53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灰度</a:t>
            </a:r>
            <a:r>
              <a:rPr lang="zh-CN" altLang="en-US" sz="2800" dirty="0">
                <a:cs typeface="Arial" panose="020B0604020202020204" pitchFamily="34" charset="0"/>
              </a:rPr>
              <a:t>到颜色的转换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11FDC82-64AF-439E-9A98-6F2A6544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1" y="2819416"/>
            <a:ext cx="5616575" cy="299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F359722-BC61-4425-8254-E8836A446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27851"/>
              </p:ext>
            </p:extLst>
          </p:nvPr>
        </p:nvGraphicFramePr>
        <p:xfrm>
          <a:off x="5885428" y="3252788"/>
          <a:ext cx="2693987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" name="Equation" r:id="rId6" imgW="1303126" imgH="670670" progId="Equation.3">
                  <p:embed/>
                </p:oleObj>
              </mc:Choice>
              <mc:Fallback>
                <p:oleObj name="Equation" r:id="rId6" imgW="1303126" imgH="670670" progId="Equation.3">
                  <p:embed/>
                  <p:pic>
                    <p:nvPicPr>
                      <p:cNvPr id="109576" name="Object 8">
                        <a:extLst>
                          <a:ext uri="{FF2B5EF4-FFF2-40B4-BE49-F238E27FC236}">
                            <a16:creationId xmlns:a16="http://schemas.microsoft.com/office/drawing/2014/main" id="{4558E3ED-6C6F-4508-AF63-5FE33C5679C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5428" y="3252788"/>
                        <a:ext cx="2693987" cy="13573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 cmpd="tri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7D68AF5-3A51-41FE-918B-66B4DE54CE64}"/>
              </a:ext>
            </a:extLst>
          </p:cNvPr>
          <p:cNvSpPr txBox="1"/>
          <p:nvPr/>
        </p:nvSpPr>
        <p:spPr>
          <a:xfrm>
            <a:off x="540361" y="1188730"/>
            <a:ext cx="78147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2E3033"/>
                </a:solidFill>
                <a:latin typeface="Arial" panose="020B0604020202020204" pitchFamily="34" charset="0"/>
              </a:rPr>
              <a:t>对输入像素的灰度，执行在</a:t>
            </a:r>
            <a:r>
              <a:rPr lang="en-US" altLang="zh-CN" sz="2400" b="1">
                <a:solidFill>
                  <a:srgbClr val="2E3033"/>
                </a:solidFill>
                <a:latin typeface="Arial" panose="020B0604020202020204" pitchFamily="34" charset="0"/>
              </a:rPr>
              <a:t>RGB</a:t>
            </a:r>
            <a:r>
              <a:rPr lang="zh-CN" altLang="en-US" sz="2400" b="1">
                <a:solidFill>
                  <a:srgbClr val="2E3033"/>
                </a:solidFill>
                <a:latin typeface="Arial" panose="020B0604020202020204" pitchFamily="34" charset="0"/>
              </a:rPr>
              <a:t>上的三个独立变换，然后在生成一副合成图像。</a:t>
            </a:r>
            <a:endParaRPr lang="en-US" altLang="zh-CN" sz="2400" b="1">
              <a:solidFill>
                <a:srgbClr val="2E30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6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54</a:t>
            </a:fld>
            <a:endParaRPr lang="zh-CN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ECFE3-1D26-45E5-BA3A-D2689118139A}"/>
              </a:ext>
            </a:extLst>
          </p:cNvPr>
          <p:cNvSpPr txBox="1"/>
          <p:nvPr/>
        </p:nvSpPr>
        <p:spPr>
          <a:xfrm>
            <a:off x="608953" y="1118851"/>
            <a:ext cx="81913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2E3033"/>
                </a:solidFill>
                <a:latin typeface="Arial" panose="020B0604020202020204" pitchFamily="34" charset="0"/>
              </a:rPr>
              <a:t>当不同的传感器在不同的谱段生成了</a:t>
            </a:r>
            <a:r>
              <a:rPr lang="zh-CN" altLang="en-US" sz="2400" b="1">
                <a:solidFill>
                  <a:srgbClr val="3333FF"/>
                </a:solidFill>
                <a:latin typeface="Arial" panose="020B0604020202020204" pitchFamily="34" charset="0"/>
              </a:rPr>
              <a:t>独立的单色图形</a:t>
            </a:r>
            <a:r>
              <a:rPr lang="zh-CN" altLang="en-US" sz="2400" b="1">
                <a:solidFill>
                  <a:srgbClr val="2E3033"/>
                </a:solidFill>
                <a:latin typeface="Arial" panose="020B0604020202020204" pitchFamily="34" charset="0"/>
              </a:rPr>
              <a:t>时，则可以对这些图像分别处理，然后合成。</a:t>
            </a:r>
            <a:endParaRPr lang="zh-CN" altLang="en-US" sz="2400" b="1" dirty="0">
              <a:solidFill>
                <a:srgbClr val="2E30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1AA04FF-C704-47A6-B5F3-AEC570A9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>
            <a:fillRect/>
          </a:stretch>
        </p:blipFill>
        <p:spPr bwMode="auto">
          <a:xfrm>
            <a:off x="685902" y="2362228"/>
            <a:ext cx="7403471" cy="326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AB0ECF2-E5AE-4CDC-80AB-00961BF17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灰度</a:t>
            </a:r>
            <a:r>
              <a:rPr lang="zh-CN" altLang="en-US" sz="2800" dirty="0">
                <a:cs typeface="Arial" panose="020B0604020202020204" pitchFamily="34" charset="0"/>
              </a:rPr>
              <a:t>到颜色的转换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13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55</a:t>
            </a:fld>
            <a:endParaRPr lang="zh-CN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80102-305A-4979-80EA-D3A5C7B9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04941"/>
            <a:ext cx="1689482" cy="1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12674-6AA6-48EE-AD8B-09BAA954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6" y="2002234"/>
            <a:ext cx="1631271" cy="165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D161CC17-59FA-4022-9DC7-6391227A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46907"/>
            <a:ext cx="1620441" cy="161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3">
            <a:extLst>
              <a:ext uri="{FF2B5EF4-FFF2-40B4-BE49-F238E27FC236}">
                <a16:creationId xmlns:a16="http://schemas.microsoft.com/office/drawing/2014/main" id="{E3D6F867-074E-41AD-A62C-F9F429959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90" y="1143060"/>
            <a:ext cx="81533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>
                <a:latin typeface="+mn-ea"/>
                <a:ea typeface="+mn-ea"/>
                <a:cs typeface="Times New Roman" panose="02020603050405020304" pitchFamily="18" charset="0"/>
              </a:rPr>
              <a:t>例子：显示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了华盛顿特区的四张光谱卫星图像，包括波托马克河的一部分。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2C1069D0-2A52-49EC-B723-5209B15B8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26" y="1621464"/>
            <a:ext cx="21256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(b)</a:t>
            </a:r>
            <a:r>
              <a:rPr lang="zh-CN" altLang="en-US" sz="2000" dirty="0">
                <a:cs typeface="Times New Roman" panose="02020603050405020304" pitchFamily="18" charset="0"/>
              </a:rPr>
              <a:t>可见的绿色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C6EB5413-EC4D-4157-9B56-A63454375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074" y="1675003"/>
            <a:ext cx="2266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(c) </a:t>
            </a:r>
            <a:r>
              <a:rPr lang="zh-CN" altLang="en-US" sz="2000" dirty="0">
                <a:cs typeface="Times New Roman" panose="02020603050405020304" pitchFamily="18" charset="0"/>
              </a:rPr>
              <a:t>可见的蓝色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0A5B548F-0BD1-4A15-BB0A-92DF28C05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069" y="1598756"/>
            <a:ext cx="2265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(a) </a:t>
            </a:r>
            <a:r>
              <a:rPr lang="zh-CN" altLang="en-US" sz="2000" dirty="0">
                <a:cs typeface="Times New Roman" panose="02020603050405020304" pitchFamily="18" charset="0"/>
              </a:rPr>
              <a:t>可见的红色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935B60-A452-42CC-98FA-7E90241E5AF4}"/>
              </a:ext>
            </a:extLst>
          </p:cNvPr>
          <p:cNvSpPr/>
          <p:nvPr/>
        </p:nvSpPr>
        <p:spPr bwMode="auto">
          <a:xfrm>
            <a:off x="348523" y="5827626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B4EC6ECC-34CB-4487-A1FD-7C8B6C87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818414"/>
            <a:ext cx="1640747" cy="159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FA798273-FF7C-4DB4-92D1-B11C7158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6" y="3819767"/>
            <a:ext cx="1627209" cy="159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CAA17EFC-4315-4274-9FDE-3E267700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3748984"/>
            <a:ext cx="1627209" cy="15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6">
            <a:extLst>
              <a:ext uri="{FF2B5EF4-FFF2-40B4-BE49-F238E27FC236}">
                <a16:creationId xmlns:a16="http://schemas.microsoft.com/office/drawing/2014/main" id="{6F3565E9-A3B4-48AC-AFA1-2B31A4CF4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05" y="5622607"/>
            <a:ext cx="22096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(d)</a:t>
            </a:r>
            <a:r>
              <a:rPr lang="zh-CN" altLang="en-US" sz="2000" dirty="0"/>
              <a:t>近红外图像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68AB860C-FB59-417E-B028-94FB1A16D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765" y="5540440"/>
            <a:ext cx="3408746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(e)</a:t>
            </a:r>
            <a:r>
              <a:rPr lang="zh-CN" altLang="en-US" sz="2000" dirty="0">
                <a:cs typeface="Times New Roman" panose="02020603050405020304" pitchFamily="18" charset="0"/>
              </a:rPr>
              <a:t>将前三幅图像</a:t>
            </a:r>
            <a:r>
              <a:rPr lang="en-US" altLang="zh-CN" sz="2000" dirty="0"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cs typeface="Times New Roman" panose="02020603050405020304" pitchFamily="18" charset="0"/>
              </a:rPr>
              <a:t>作为</a:t>
            </a:r>
            <a:r>
              <a:rPr lang="en-US" altLang="zh-CN" sz="2000" dirty="0"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cs typeface="Times New Roman" panose="02020603050405020304" pitchFamily="18" charset="0"/>
              </a:rPr>
              <a:t>图像的红、绿、蓝分量处理得到的彩色合成图像。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BD9B62AD-F6C1-4F04-B2F1-07A3EF88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158" y="5458273"/>
            <a:ext cx="2362242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cs typeface="Times New Roman" panose="02020603050405020304" pitchFamily="18" charset="0"/>
              </a:rPr>
              <a:t>(f)</a:t>
            </a:r>
            <a:r>
              <a:rPr lang="zh-CN" altLang="en-US" sz="2000" dirty="0">
                <a:cs typeface="Times New Roman" panose="02020603050405020304" pitchFamily="18" charset="0"/>
              </a:rPr>
              <a:t>以同样方式获得的图像。但是将</a:t>
            </a:r>
            <a:r>
              <a:rPr lang="en-US" altLang="zh-CN" sz="2000" dirty="0">
                <a:cs typeface="Times New Roman" panose="02020603050405020304" pitchFamily="18" charset="0"/>
              </a:rPr>
              <a:t>(e)</a:t>
            </a:r>
            <a:r>
              <a:rPr lang="zh-CN" altLang="en-US" sz="2000" dirty="0">
                <a:cs typeface="Times New Roman" panose="02020603050405020304" pitchFamily="18" charset="0"/>
              </a:rPr>
              <a:t>的红色分量替换为（</a:t>
            </a:r>
            <a:r>
              <a:rPr lang="en-US" altLang="zh-CN" sz="2000" dirty="0"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cs typeface="Times New Roman" panose="02020603050405020304" pitchFamily="18" charset="0"/>
              </a:rPr>
              <a:t>）的</a:t>
            </a:r>
            <a:r>
              <a:rPr lang="zh-CN" altLang="en-US" sz="2000">
                <a:cs typeface="Times New Roman" panose="02020603050405020304" pitchFamily="18" charset="0"/>
              </a:rPr>
              <a:t>近红外图像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638AE43-2513-4997-92F5-BCC0364936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cs typeface="Arial" panose="020B0604020202020204" pitchFamily="34" charset="0"/>
              </a:rPr>
              <a:t>灰度</a:t>
            </a:r>
            <a:r>
              <a:rPr lang="zh-CN" altLang="en-US" sz="2800" dirty="0">
                <a:cs typeface="Arial" panose="020B0604020202020204" pitchFamily="34" charset="0"/>
              </a:rPr>
              <a:t>到颜色的转换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86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56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90" y="1219258"/>
            <a:ext cx="6400738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方法分类：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835025" lvl="2" indent="0" eaLnBrk="1" hangingPunct="1">
              <a:buNone/>
            </a:pPr>
            <a:r>
              <a:rPr lang="zh-CN" altLang="en-US" sz="2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第一类</a:t>
            </a:r>
            <a:r>
              <a:rPr lang="zh-CN" altLang="en-US" sz="2300">
                <a:solidFill>
                  <a:schemeClr val="tx1"/>
                </a:solidFill>
                <a:latin typeface="Times New Roman" panose="02020603050405020304" pitchFamily="18" charset="0"/>
              </a:rPr>
              <a:t>：对各个颜色分量分别进行处理</a:t>
            </a:r>
            <a:endParaRPr lang="en-US" altLang="zh-CN" sz="23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835025" lvl="2" indent="0" eaLnBrk="1" hangingPunct="1">
              <a:buNone/>
            </a:pPr>
            <a:r>
              <a:rPr lang="zh-CN" altLang="en-US" sz="2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第二类</a:t>
            </a:r>
            <a:r>
              <a:rPr lang="zh-CN" altLang="en-US" sz="2300">
                <a:solidFill>
                  <a:schemeClr val="tx1"/>
                </a:solidFill>
                <a:latin typeface="Times New Roman" panose="02020603050405020304" pitchFamily="18" charset="0"/>
              </a:rPr>
              <a:t>：直接处理彩色像素</a:t>
            </a:r>
            <a:endParaRPr lang="zh-CN" altLang="en-US" sz="23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C4055379-0C6E-4C23-9F85-3E3B82EE1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946986"/>
              </p:ext>
            </p:extLst>
          </p:nvPr>
        </p:nvGraphicFramePr>
        <p:xfrm>
          <a:off x="2103172" y="3962386"/>
          <a:ext cx="4270375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" name="Equation" r:id="rId4" imgW="1930400" imgH="711200" progId="Equation.DSMT4">
                  <p:embed/>
                </p:oleObj>
              </mc:Choice>
              <mc:Fallback>
                <p:oleObj name="Equation" r:id="rId4" imgW="1930400" imgH="711200" progId="Equation.DSMT4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407628AC-411D-4E23-9991-6E00586BDA0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172" y="3962386"/>
                        <a:ext cx="4270375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AC7899A-5AAE-43A5-85F8-5A282D0B7676}"/>
              </a:ext>
            </a:extLst>
          </p:cNvPr>
          <p:cNvSpPr/>
          <p:nvPr/>
        </p:nvSpPr>
        <p:spPr>
          <a:xfrm>
            <a:off x="76318" y="3257484"/>
            <a:ext cx="8270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 eaLnBrk="1" hangingPunct="1">
              <a:buFont typeface="Wingdings" panose="05000000000000000000" pitchFamily="2" charset="2"/>
              <a:buChar char="Ø"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RGB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颜色空间的任一矢量，并且必须是坐标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x, y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的函数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06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57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FF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dirty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06455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58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625" y="1143018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对各个颜色分量分别进行处理：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600">
                <a:latin typeface="Times New Roman" panose="02020603050405020304" pitchFamily="18" charset="0"/>
              </a:rPr>
              <a:t>简单的例子：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CEFFC800-17DA-41C7-A075-32A2F96CF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347597"/>
              </p:ext>
            </p:extLst>
          </p:nvPr>
        </p:nvGraphicFramePr>
        <p:xfrm>
          <a:off x="2699544" y="1833584"/>
          <a:ext cx="3744912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Equation" r:id="rId4" imgW="1701800" imgH="736600" progId="Equation.3">
                  <p:embed/>
                </p:oleObj>
              </mc:Choice>
              <mc:Fallback>
                <p:oleObj name="Equation" r:id="rId4" imgW="1701800" imgH="736600" progId="Equation.3">
                  <p:embed/>
                  <p:pic>
                    <p:nvPicPr>
                      <p:cNvPr id="126980" name="Object 4">
                        <a:extLst>
                          <a:ext uri="{FF2B5EF4-FFF2-40B4-BE49-F238E27FC236}">
                            <a16:creationId xmlns:a16="http://schemas.microsoft.com/office/drawing/2014/main" id="{D7AC7D04-5172-4DF8-B87C-37D17EA6AC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544" y="1833584"/>
                        <a:ext cx="3744912" cy="1685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 cmpd="tri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FCD47DC-F449-4246-B5DE-B0027E91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493111"/>
              </p:ext>
            </p:extLst>
          </p:nvPr>
        </p:nvGraphicFramePr>
        <p:xfrm>
          <a:off x="3139962" y="4241689"/>
          <a:ext cx="3125788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Equation" r:id="rId6" imgW="1460500" imgH="736600" progId="Equation.3">
                  <p:embed/>
                </p:oleObj>
              </mc:Choice>
              <mc:Fallback>
                <p:oleObj name="Equation" r:id="rId6" imgW="1460500" imgH="736600" progId="Equation.3">
                  <p:embed/>
                  <p:pic>
                    <p:nvPicPr>
                      <p:cNvPr id="126984" name="Object 8">
                        <a:extLst>
                          <a:ext uri="{FF2B5EF4-FFF2-40B4-BE49-F238E27FC236}">
                            <a16:creationId xmlns:a16="http://schemas.microsoft.com/office/drawing/2014/main" id="{9D69B5D9-E48D-4B45-A099-6E2DC3204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962" y="4241689"/>
                        <a:ext cx="3125788" cy="1641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 cmpd="tri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FC43277C-FA5B-4185-8CE1-E774EBAB4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61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59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09" y="1143060"/>
            <a:ext cx="8272463" cy="434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对各个颜色分量分别进行处理：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例子：滤波器模板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CF391E4-7028-4A49-8881-AA86051A8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3969CB1-EC42-4561-8EAA-843A7F79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45" y="2133634"/>
            <a:ext cx="5901453" cy="307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E3F49C68-DF49-4023-9C02-EA19A4CD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985963"/>
            <a:ext cx="1855865" cy="180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3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6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光的次级颜色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品红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红加蓝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，青色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绿加蓝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，黄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红加绿</a:t>
            </a:r>
            <a:r>
              <a:rPr lang="en-US" altLang="zh-CN" u="sng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将三种原色混合，或一种次色与其相反的原色混合在一起，加以适当的强度产生白光。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颜料的三原色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是品红、青色和黄色。。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      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定义为减去或吸收一种原色的光，并反射或透射另外两种原色的光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       次级颜色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是红、绿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、蓝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5.1 </a:t>
            </a:r>
            <a:r>
              <a:rPr lang="zh-CN" altLang="en-US"/>
              <a:t>彩色基础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418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60</a:t>
            </a:fld>
            <a:endParaRPr lang="zh-CN" altLang="zh-CN"/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6AB1C454-984E-4A4B-88D3-0E10D40B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09" y="1143060"/>
            <a:ext cx="8272463" cy="434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对各个颜色分量分别进行处理：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</a:rPr>
              <a:t>例子：遥感</a:t>
            </a:r>
            <a:r>
              <a:rPr lang="zh-CN" altLang="en-US" dirty="0">
                <a:latin typeface="Times New Roman" panose="02020603050405020304" pitchFamily="18" charset="0"/>
              </a:rPr>
              <a:t>四波段图象处理成</a:t>
            </a:r>
            <a:r>
              <a:rPr lang="zh-CN" altLang="en-US">
                <a:latin typeface="Times New Roman" panose="02020603050405020304" pitchFamily="18" charset="0"/>
              </a:rPr>
              <a:t>假彩色图象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49B7C80E-D535-4B64-B3EE-3596958A0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86755"/>
              </p:ext>
            </p:extLst>
          </p:nvPr>
        </p:nvGraphicFramePr>
        <p:xfrm>
          <a:off x="2675731" y="2743218"/>
          <a:ext cx="3792538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4" imgW="1473200" imgH="736600" progId="Equation.3">
                  <p:embed/>
                </p:oleObj>
              </mc:Choice>
              <mc:Fallback>
                <p:oleObj name="Equation" r:id="rId4" imgW="1473200" imgH="736600" progId="Equation.3">
                  <p:embed/>
                  <p:pic>
                    <p:nvPicPr>
                      <p:cNvPr id="129028" name="Object 4">
                        <a:extLst>
                          <a:ext uri="{FF2B5EF4-FFF2-40B4-BE49-F238E27FC236}">
                            <a16:creationId xmlns:a16="http://schemas.microsoft.com/office/drawing/2014/main" id="{92ADBB9E-E1BE-4806-8910-6C76126CFC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731" y="2743218"/>
                        <a:ext cx="3792538" cy="1974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 cmpd="tri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1CF391E4-7028-4A49-8881-AA86051A8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61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FF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dirty="0">
                <a:solidFill>
                  <a:srgbClr val="3333FF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dirty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75796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62</a:t>
            </a:fld>
            <a:endParaRPr lang="zh-CN" altLang="zh-CN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1" y="1219216"/>
            <a:ext cx="8153292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</a:rPr>
              <a:t>色彩转换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：在灰度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图像处理中我们讨论过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灰度级的变换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，图像的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平滑滤波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u="sng">
                <a:solidFill>
                  <a:schemeClr val="tx1"/>
                </a:solidFill>
                <a:latin typeface="Times New Roman" panose="02020603050405020304" pitchFamily="18" charset="0"/>
              </a:rPr>
              <a:t>图像的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锐化处理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等方法，在彩色图像中仍旧需要也可以进行这些处理。处理的方法是，将同样的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操作在（同一颜色模型下，例如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RGB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模型中）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,G, 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三个分量上分别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进行。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D21FB048-5D99-4A73-AC04-B42FE29B9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497833"/>
              </p:ext>
            </p:extLst>
          </p:nvPr>
        </p:nvGraphicFramePr>
        <p:xfrm>
          <a:off x="2149474" y="3512819"/>
          <a:ext cx="504031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Equation" r:id="rId4" imgW="1930400" imgH="431800" progId="Equation.DSMT4">
                  <p:embed/>
                </p:oleObj>
              </mc:Choice>
              <mc:Fallback>
                <p:oleObj name="Equation" r:id="rId4" imgW="1930400" imgH="431800" progId="Equation.DSMT4">
                  <p:embed/>
                  <p:pic>
                    <p:nvPicPr>
                      <p:cNvPr id="78851" name="Object 5">
                        <a:extLst>
                          <a:ext uri="{FF2B5EF4-FFF2-40B4-BE49-F238E27FC236}">
                            <a16:creationId xmlns:a16="http://schemas.microsoft.com/office/drawing/2014/main" id="{3B7D3D1B-FC2F-4AE1-A954-F6B08C97836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4" y="3512819"/>
                        <a:ext cx="5040313" cy="11271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BBB4F7CE-8932-4ED3-9FDC-AAB8484D4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47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63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Example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A27C40-C475-452E-93B1-4BDC539C9471}"/>
              </a:ext>
            </a:extLst>
          </p:cNvPr>
          <p:cNvSpPr/>
          <p:nvPr/>
        </p:nvSpPr>
        <p:spPr bwMode="auto">
          <a:xfrm>
            <a:off x="348523" y="5827626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10FA019-509D-41EA-ABB9-EDFF9B45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5" y="1201134"/>
            <a:ext cx="4852035" cy="531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C5B5E42-1A84-4CBB-94B5-B5103B33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50" y="6018213"/>
            <a:ext cx="43180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38" y="1255005"/>
            <a:ext cx="5551641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</a:rPr>
              <a:t>例：彩色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</a:rPr>
              <a:t>图像在不同</a:t>
            </a:r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</a:rPr>
              <a:t>颜色空间内的强度变换</a:t>
            </a:r>
            <a:endParaRPr lang="en-US" altLang="zh-CN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        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CMYK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中的各个分量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RGB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中的各个分量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HSI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中的各个分量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0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64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Example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例：彩色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图像在不同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颜色空间内的强度变换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B759B35-D1EF-4166-84D3-2E7A4C06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" y="1562153"/>
            <a:ext cx="6688600" cy="422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802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65</a:t>
            </a:fld>
            <a:endParaRPr lang="zh-CN" altLang="zh-CN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6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</a:rPr>
              <a:t>补色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类似于灰度底片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，对增强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彩色图像中暗区域的细节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很有用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——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特别是当暗区域在大小上占主导地位的时候。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EF196-83E3-476C-9869-34C99ABC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15"/>
          <a:stretch>
            <a:fillRect/>
          </a:stretch>
        </p:blipFill>
        <p:spPr bwMode="auto">
          <a:xfrm>
            <a:off x="2743248" y="2667020"/>
            <a:ext cx="3500438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7599565-3844-4DE6-9050-F0BC4A5674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69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66</a:t>
            </a:fld>
            <a:endParaRPr lang="zh-CN" altLang="zh-CN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65E9BB1-0B2F-4C26-8A74-344873F3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4" y="1019143"/>
            <a:ext cx="6302375" cy="503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1C671AF6-C3EF-42E4-A19E-BB354AE6D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867336"/>
            <a:ext cx="5791200" cy="83099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/>
              <a:t>与强度转换不同，本例中使用的</a:t>
            </a:r>
            <a:r>
              <a:rPr lang="en-US" altLang="zh-CN" sz="1600" dirty="0"/>
              <a:t>RGB</a:t>
            </a:r>
            <a:r>
              <a:rPr lang="zh-CN" altLang="en-US" sz="1600" dirty="0"/>
              <a:t>补色转换函数没有直接等价的</a:t>
            </a:r>
            <a:r>
              <a:rPr lang="en-US" altLang="zh-CN" sz="1600" dirty="0"/>
              <a:t>HSI</a:t>
            </a:r>
            <a:r>
              <a:rPr lang="zh-CN" altLang="en-US" sz="1600" dirty="0"/>
              <a:t>空间。补色的饱和度分量不能仅从输入图像的饱和度分量计算出来。</a:t>
            </a:r>
            <a:endParaRPr lang="en-US" altLang="zh-CN" sz="16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1EE5E9F-8EDA-4174-BCEA-5419F6B1989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16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67</a:t>
            </a:fld>
            <a:endParaRPr lang="zh-CN" altLang="zh-CN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3333FF"/>
                </a:solidFill>
                <a:cs typeface="Arial" panose="020B0604020202020204" pitchFamily="34" charset="0"/>
              </a:rPr>
              <a:t>颜色分层</a:t>
            </a:r>
            <a:r>
              <a:rPr lang="zh-CN" altLang="en-US">
                <a:solidFill>
                  <a:srgbClr val="3333FF"/>
                </a:solidFill>
                <a:latin typeface="Times New Roman" panose="02020603050405020304" pitchFamily="18" charset="0"/>
              </a:rPr>
              <a:t>：</a:t>
            </a:r>
            <a:endParaRPr lang="en-US" altLang="zh-CN" dirty="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为了将物体从周围环境中分离出来，在图像中突出特定的颜色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范围。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基本思想：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显示感兴趣的颜色，使它们从背景中脱颖而出。</a:t>
            </a:r>
          </a:p>
          <a:p>
            <a:pPr marL="471487" lvl="1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使用由颜色定义的区域作为进一步处理的蒙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版。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方法：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A817744E-7546-44C6-9C13-92DC4A2B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601116"/>
              </p:ext>
            </p:extLst>
          </p:nvPr>
        </p:nvGraphicFramePr>
        <p:xfrm>
          <a:off x="1334293" y="3962386"/>
          <a:ext cx="6475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Equation" r:id="rId4" imgW="2933700" imgH="711200" progId="Equation.DSMT4">
                  <p:embed/>
                </p:oleObj>
              </mc:Choice>
              <mc:Fallback>
                <p:oleObj name="Equation" r:id="rId4" imgW="2933700" imgH="711200" progId="Equation.DSMT4">
                  <p:embed/>
                  <p:pic>
                    <p:nvPicPr>
                      <p:cNvPr id="84996" name="Object 5">
                        <a:extLst>
                          <a:ext uri="{FF2B5EF4-FFF2-40B4-BE49-F238E27FC236}">
                            <a16:creationId xmlns:a16="http://schemas.microsoft.com/office/drawing/2014/main" id="{13BF8EF8-06CF-4E53-A4FF-94E3890DF15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293" y="3962386"/>
                        <a:ext cx="6475413" cy="1524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6350"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AEA1B9BA-0975-457E-8F05-2B3EACBB220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1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cs typeface="Arial" panose="020B0604020202020204" pitchFamily="34" charset="0"/>
              </a:rPr>
              <a:t>Example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C671AF6-C3EF-42E4-A19E-BB354AE6D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5382075"/>
            <a:ext cx="6172199" cy="584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dirty="0">
                <a:solidFill>
                  <a:srgbClr val="3333FF"/>
                </a:solidFill>
              </a:rPr>
              <a:t>颜色切片函数比灰度函数</a:t>
            </a:r>
            <a:r>
              <a:rPr lang="zh-CN" altLang="en-US" sz="1600">
                <a:solidFill>
                  <a:srgbClr val="3333FF"/>
                </a:solidFill>
              </a:rPr>
              <a:t>更复杂：</a:t>
            </a:r>
            <a:r>
              <a:rPr lang="zh-CN" altLang="en-US" sz="1600"/>
              <a:t>因为</a:t>
            </a:r>
            <a:r>
              <a:rPr lang="zh-CN" altLang="en-US" sz="1600" dirty="0"/>
              <a:t>所有实际的颜色切片方法都要求每个像素的变换颜色分量是所有</a:t>
            </a:r>
            <a:r>
              <a:rPr lang="en-US" altLang="zh-CN" sz="1600" dirty="0"/>
              <a:t>n</a:t>
            </a:r>
            <a:r>
              <a:rPr lang="zh-CN" altLang="en-US" sz="1600" dirty="0"/>
              <a:t>个原始像素颜色分量的函数。</a:t>
            </a:r>
            <a:endParaRPr lang="en-US" altLang="zh-CN" sz="16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CA7C79C-5151-405A-804B-C49983D9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048200"/>
            <a:ext cx="6264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9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69</a:t>
            </a:fld>
            <a:endParaRPr lang="zh-CN" altLang="zh-CN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EB2AC1-FF3C-4E27-A0D8-E5E275763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19216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FF"/>
                </a:solidFill>
                <a:cs typeface="Arial" panose="020B0604020202020204" pitchFamily="34" charset="0"/>
              </a:rPr>
              <a:t>色调和色彩校正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半自动处理方法，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对彩色图像的各个分量进行调整，处理方法包括：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71487" lvl="1" indent="0" eaLnBrk="1" hangingPunct="1">
              <a:buNone/>
            </a:pP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色调变换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彩色平衡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2400">
                <a:latin typeface="Times New Roman" panose="02020603050405020304" pitchFamily="18" charset="0"/>
              </a:rPr>
              <a:t>……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C0E2B5B-553E-41CE-B0B5-8A7EC875840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2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</a:t>
            </a:fld>
            <a:endParaRPr lang="zh-CN" altLang="zh-CN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990E2C2-97CC-41E3-9A91-B38CBB94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zh-CN" dirty="0"/>
              <a:t>6.1 </a:t>
            </a:r>
            <a:r>
              <a:rPr lang="zh-CN" altLang="en-US" dirty="0"/>
              <a:t>彩色基础 </a:t>
            </a:r>
            <a:r>
              <a:rPr lang="en-US" altLang="zh-CN" sz="2000" dirty="0">
                <a:latin typeface="+mj-ea"/>
              </a:rPr>
              <a:t>Color fundamentals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44E86D-18B6-4FBE-9644-E31BB0750479}"/>
              </a:ext>
            </a:extLst>
          </p:cNvPr>
          <p:cNvSpPr/>
          <p:nvPr/>
        </p:nvSpPr>
        <p:spPr bwMode="auto">
          <a:xfrm>
            <a:off x="255530" y="5806977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F6B7BA-9265-42C0-BD33-0FCF37A92C26}"/>
              </a:ext>
            </a:extLst>
          </p:cNvPr>
          <p:cNvSpPr/>
          <p:nvPr/>
        </p:nvSpPr>
        <p:spPr bwMode="auto">
          <a:xfrm>
            <a:off x="426879" y="313260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4B1613A4-2A46-4E10-BE8F-0F759B5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995" r="23691" b="18129"/>
          <a:stretch>
            <a:fillRect/>
          </a:stretch>
        </p:blipFill>
        <p:spPr bwMode="auto">
          <a:xfrm>
            <a:off x="2537619" y="168275"/>
            <a:ext cx="4068762" cy="615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D1066BB-D4F8-4ACD-9D30-B44E9D1452EC}"/>
              </a:ext>
            </a:extLst>
          </p:cNvPr>
          <p:cNvSpPr txBox="1"/>
          <p:nvPr/>
        </p:nvSpPr>
        <p:spPr>
          <a:xfrm>
            <a:off x="2951703" y="63902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图：光和颜料的原色和次色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2573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70</a:t>
            </a:fld>
            <a:endParaRPr lang="zh-CN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B53230-B829-42F3-BDBE-4765AF5B06C2}"/>
              </a:ext>
            </a:extLst>
          </p:cNvPr>
          <p:cNvSpPr/>
          <p:nvPr/>
        </p:nvSpPr>
        <p:spPr bwMode="auto">
          <a:xfrm>
            <a:off x="348523" y="5827626"/>
            <a:ext cx="8346961" cy="993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9263D97-3BE4-4B3A-8ED7-F6A626A1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7" y="1009871"/>
            <a:ext cx="4229477" cy="5291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84F1433-58C2-4B1F-847E-56D898C8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6357832"/>
            <a:ext cx="8086725" cy="46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FF51F80-17C1-419A-9D20-EAAC066359E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46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71</a:t>
            </a:fld>
            <a:endParaRPr lang="zh-CN" altLang="zh-CN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CD41312-0787-487B-9E32-BF70D9F0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19216"/>
            <a:ext cx="8272463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FF"/>
                </a:solidFill>
                <a:latin typeface="Times New Roman" panose="02020603050405020304" pitchFamily="18" charset="0"/>
              </a:rPr>
              <a:t>彩色图像的直方图均衡</a:t>
            </a:r>
            <a:endParaRPr lang="en-US" altLang="zh-CN" sz="240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用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直方图独立地均衡彩色图像的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分量通常会造成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了颜色的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错误。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更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合理的方法是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均匀地散布颜色强度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，而不改变颜色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如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色调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因此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HSI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模型是理想的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选择。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647FC8-71B8-4F39-8232-935C13E3310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5.5 </a:t>
            </a:r>
            <a:r>
              <a:rPr lang="zh-CN" altLang="en-US"/>
              <a:t>彩色变换</a:t>
            </a:r>
            <a:endParaRPr lang="en-US" altLang="zh-CN" sz="2800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12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72</a:t>
            </a:fld>
            <a:endParaRPr lang="zh-CN" altLang="zh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CD29A9D-BD2B-4184-A7B7-A4AB671E5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5F884E-15C2-461B-8756-6BC8A7D1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7" y="1019175"/>
            <a:ext cx="6270625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6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DCC32102-7BB5-4490-9BDE-7EB6D48978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BB2F103E-725F-410C-9CD8-51C02E12F8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ED23E3E-C5E7-4E7E-8A85-C9F29589E6EC}" type="slidenum">
              <a:rPr lang="zh-CN" altLang="zh-CN"/>
              <a:pPr algn="r"/>
              <a:t>73</a:t>
            </a:fld>
            <a:endParaRPr lang="zh-CN" altLang="zh-CN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CB4C9832-3639-42DE-A13B-320D7FE607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704" y="995396"/>
            <a:ext cx="7924592" cy="1214436"/>
          </a:xfrm>
        </p:spPr>
        <p:txBody>
          <a:bodyPr/>
          <a:lstStyle/>
          <a:p>
            <a:pPr eaLnBrk="1" hangingPunct="1"/>
            <a:r>
              <a:rPr lang="en-US" altLang="zh-CN" sz="4000"/>
              <a:t>5 </a:t>
            </a:r>
            <a:r>
              <a:rPr lang="zh-CN" altLang="en-US" sz="4000" dirty="0"/>
              <a:t>彩色图像处理</a:t>
            </a:r>
            <a:br>
              <a:rPr lang="zh-CN" altLang="en-US" sz="4000" dirty="0"/>
            </a:br>
            <a:r>
              <a:rPr lang="en-US" altLang="zh-CN" sz="2400" dirty="0"/>
              <a:t>Color Image Processing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18DBDFC8-DB11-45EE-931D-C9A281750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94" y="2667057"/>
            <a:ext cx="6705600" cy="3124118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5.1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彩色基础</a:t>
            </a: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</a:rPr>
              <a:t>彩色模型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5.3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从灰度图像到彩色图像</a:t>
            </a:r>
            <a:endParaRPr lang="en-US" altLang="zh-CN" sz="2400" b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5.4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彩色图像处理基础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</a:rPr>
              <a:t>5.5 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</a:rPr>
              <a:t>彩色变换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>
                <a:solidFill>
                  <a:srgbClr val="3333FF"/>
                </a:solidFill>
                <a:latin typeface="宋体" panose="02010600030101010101" pitchFamily="2" charset="-122"/>
              </a:rPr>
              <a:t>5.6 </a:t>
            </a:r>
            <a:r>
              <a:rPr lang="zh-CN" altLang="en-US" sz="2400" dirty="0">
                <a:solidFill>
                  <a:srgbClr val="3333FF"/>
                </a:solidFill>
                <a:latin typeface="宋体" panose="02010600030101010101" pitchFamily="2" charset="-122"/>
              </a:rPr>
              <a:t>彩色</a:t>
            </a:r>
            <a:r>
              <a:rPr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图像平滑、锐化和去噪</a:t>
            </a:r>
            <a:endParaRPr lang="en-US" altLang="zh-CN" sz="2400" dirty="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2992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74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FB075-43CF-4256-81D4-AD46886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5.6 </a:t>
            </a:r>
            <a:r>
              <a:rPr lang="zh-CN" altLang="en-US"/>
              <a:t>彩色图像平滑、锐化和去噪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45858C4-AEE8-46C9-9D88-26A99353B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625" y="1371612"/>
            <a:ext cx="8272463" cy="39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FF"/>
                </a:solidFill>
              </a:rPr>
              <a:t>彩色图像平滑和锐化</a:t>
            </a:r>
            <a:endParaRPr lang="en-US" altLang="zh-CN" sz="2400">
              <a:solidFill>
                <a:srgbClr val="3333FF"/>
              </a:solidFill>
            </a:endParaRPr>
          </a:p>
          <a:p>
            <a:pPr eaLnBrk="1" hangingPunct="1"/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平滑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：对各个分量进行平滑处理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FF0000"/>
                </a:solidFill>
              </a:rPr>
              <a:t>锐化</a:t>
            </a:r>
            <a:r>
              <a:rPr lang="zh-CN" altLang="en-US"/>
              <a:t>：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对各个分量进行锐化处理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（例如：拉普拉斯算子的结果变成向量）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FF0000"/>
                </a:solidFill>
              </a:rPr>
              <a:t>去噪</a:t>
            </a:r>
            <a:r>
              <a:rPr lang="zh-CN" altLang="en-US"/>
              <a:t>：</a:t>
            </a: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对各个分量进行去噪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 b="0">
                <a:solidFill>
                  <a:schemeClr val="tx1"/>
                </a:solidFill>
                <a:latin typeface="Times New Roman" panose="02020603050405020304" pitchFamily="18" charset="0"/>
              </a:rPr>
              <a:t>      （处理灰度图的滤波器并不都适于彩色图像的去噪，比如中值滤波器）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36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75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FB075-43CF-4256-81D4-AD46886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E8EA881-FD5E-4C2C-A2F7-A9701DF6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566438"/>
            <a:ext cx="8086725" cy="267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F4BA540-0098-4587-A194-A3EFA07C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4818050"/>
            <a:ext cx="8086725" cy="9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930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76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FB075-43CF-4256-81D4-AD46886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8778F5E-BAB4-4E39-ADFE-C590AEE7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3" y="1676446"/>
            <a:ext cx="8072900" cy="267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64D5FD9-2B2A-4205-A4A8-B5D187E7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9" y="4994762"/>
            <a:ext cx="8172450" cy="79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220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77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FB075-43CF-4256-81D4-AD46886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0DE4583-781C-41D4-A7D4-48F57C36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" y="1013399"/>
            <a:ext cx="5143500" cy="513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A424ECC-E133-426F-AC0F-0386E9B6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56" y="1143060"/>
            <a:ext cx="1932123" cy="404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4374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4">
            <a:extLst>
              <a:ext uri="{FF2B5EF4-FFF2-40B4-BE49-F238E27FC236}">
                <a16:creationId xmlns:a16="http://schemas.microsoft.com/office/drawing/2014/main" id="{DED82B3B-EDF4-4B5C-907A-3CBA2E4B30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6147" name="灯片编号占位符 6">
            <a:extLst>
              <a:ext uri="{FF2B5EF4-FFF2-40B4-BE49-F238E27FC236}">
                <a16:creationId xmlns:a16="http://schemas.microsoft.com/office/drawing/2014/main" id="{89E168F1-73B2-4377-9927-5CB80DA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DC18F73-B8AA-4F8C-AB09-1DA3617F5F80}" type="slidenum">
              <a:rPr lang="zh-CN" altLang="zh-CN"/>
              <a:pPr algn="r"/>
              <a:t>78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FB075-43CF-4256-81D4-AD46886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996633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5.4 </a:t>
            </a:r>
            <a:r>
              <a:rPr lang="zh-CN" altLang="en-US"/>
              <a:t>彩色图像处理</a:t>
            </a:r>
            <a:endParaRPr lang="en-US" altLang="zh-CN" sz="2000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856845A-46F0-4D42-B58C-51B5C48C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54" y="5679468"/>
            <a:ext cx="6486525" cy="11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6E67534A-B0B0-4BCD-86A7-D3D48497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" y="1001846"/>
            <a:ext cx="4520565" cy="451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8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亮度，色调，饱和度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721185D-F69C-420A-96BC-E2D13AE1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20"/>
            <a:ext cx="8042275" cy="487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通常用来区分一种颜色和另一种颜色的三个特征：</a:t>
            </a:r>
          </a:p>
          <a:p>
            <a:pPr lvl="1" eaLnBrk="1" hangingPunct="1"/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亮度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brightness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）体现了无色的强度概念。</a:t>
            </a:r>
          </a:p>
          <a:p>
            <a:pPr lvl="1" eaLnBrk="1" hangingPunct="1"/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色调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hue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）是一种与混合光波的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主波长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相关的属性，它代表观察者感知到的主色。</a:t>
            </a:r>
          </a:p>
          <a:p>
            <a:pPr lvl="1" eaLnBrk="1" hangingPunct="1"/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饱和度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saturation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）是指相对纯度或白光的数量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与所加的白光数量成反比。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色调和饱和度合起来称为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色度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(chromaticity)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0E4DC507-441F-4743-B171-9698B18CC8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/>
              <a:t>Digital Image Processing</a:t>
            </a: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88BBE2B5-2F61-4A8C-931E-48DFD89F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F47F543-7236-4C26-8619-1D2DFD31BFE3}" type="slidenum">
              <a:rPr lang="zh-CN" altLang="zh-CN"/>
              <a:pPr algn="r"/>
              <a:t>9</a:t>
            </a:fld>
            <a:endParaRPr lang="zh-CN" altLang="zh-CN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A9D706D-B457-4D6B-BC61-A57131059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cs typeface="Arial" panose="020B0604020202020204" pitchFamily="34" charset="0"/>
              </a:rPr>
              <a:t>亮度，色调，饱和度</a:t>
            </a:r>
            <a:endParaRPr lang="zh-CN" altLang="zh-CN" sz="2800" dirty="0">
              <a:cs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721185D-F69C-420A-96BC-E2D13AE1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95414"/>
            <a:ext cx="8272463" cy="380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 b="1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</a:rPr>
              <a:t>三色值（</a:t>
            </a:r>
            <a:r>
              <a:rPr lang="en-US" altLang="zh-CN" sz="2400" dirty="0">
                <a:solidFill>
                  <a:srgbClr val="3333FF"/>
                </a:solidFill>
                <a:latin typeface="Times New Roman" panose="02020603050405020304" pitchFamily="18" charset="0"/>
              </a:rPr>
              <a:t>Tristimulus value</a:t>
            </a:r>
            <a:r>
              <a:rPr lang="zh-CN" altLang="en-US" sz="2400" dirty="0">
                <a:solidFill>
                  <a:srgbClr val="3333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：形成任一特定颜色的红、绿、蓝的量分别用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Z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表示。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CC574440-40DE-4645-8857-111FDA36A1BC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444868"/>
              </p:ext>
            </p:extLst>
          </p:nvPr>
        </p:nvGraphicFramePr>
        <p:xfrm>
          <a:off x="1612720" y="3100915"/>
          <a:ext cx="1417675" cy="619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" name="公式" r:id="rId4" imgW="901440" imgH="393480" progId="Equation.3">
                  <p:embed/>
                </p:oleObj>
              </mc:Choice>
              <mc:Fallback>
                <p:oleObj name="公式" r:id="rId4" imgW="901440" imgH="393480" progId="Equation.3">
                  <p:embed/>
                  <p:pic>
                    <p:nvPicPr>
                      <p:cNvPr id="13" name="Object 5">
                        <a:extLst>
                          <a:ext uri="{FF2B5EF4-FFF2-40B4-BE49-F238E27FC236}">
                            <a16:creationId xmlns:a16="http://schemas.microsoft.com/office/drawing/2014/main" id="{CC574440-40DE-4645-8857-111FDA36A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720" y="3100915"/>
                        <a:ext cx="1417675" cy="61913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4372420B-5FAC-4048-B363-48D40F34F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061530"/>
              </p:ext>
            </p:extLst>
          </p:nvPr>
        </p:nvGraphicFramePr>
        <p:xfrm>
          <a:off x="3733822" y="3100915"/>
          <a:ext cx="1524008" cy="65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" name="公式" r:id="rId6" imgW="914400" imgH="393480" progId="Equation.3">
                  <p:embed/>
                </p:oleObj>
              </mc:Choice>
              <mc:Fallback>
                <p:oleObj name="公式" r:id="rId6" imgW="914400" imgH="393480" progId="Equation.3">
                  <p:embed/>
                  <p:pic>
                    <p:nvPicPr>
                      <p:cNvPr id="14" name="Object 5">
                        <a:extLst>
                          <a:ext uri="{FF2B5EF4-FFF2-40B4-BE49-F238E27FC236}">
                            <a16:creationId xmlns:a16="http://schemas.microsoft.com/office/drawing/2014/main" id="{4372420B-5FAC-4048-B363-48D40F34F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22" y="3100915"/>
                        <a:ext cx="1524008" cy="6561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4DD917FD-F522-4877-810A-FB4F71BC9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885749"/>
              </p:ext>
            </p:extLst>
          </p:nvPr>
        </p:nvGraphicFramePr>
        <p:xfrm>
          <a:off x="5854923" y="3138724"/>
          <a:ext cx="1524009" cy="66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" name="公式" r:id="rId8" imgW="901440" imgH="393480" progId="Equation.3">
                  <p:embed/>
                </p:oleObj>
              </mc:Choice>
              <mc:Fallback>
                <p:oleObj name="公式" r:id="rId8" imgW="901440" imgH="393480" progId="Equation.3">
                  <p:embed/>
                  <p:pic>
                    <p:nvPicPr>
                      <p:cNvPr id="15" name="Object 5">
                        <a:extLst>
                          <a:ext uri="{FF2B5EF4-FFF2-40B4-BE49-F238E27FC236}">
                            <a16:creationId xmlns:a16="http://schemas.microsoft.com/office/drawing/2014/main" id="{4DD917FD-F522-4877-810A-FB4F71BC9E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923" y="3138724"/>
                        <a:ext cx="1524009" cy="6654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538BFC5C-C1E4-41C3-A6D8-A09A9733B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524220"/>
              </p:ext>
            </p:extLst>
          </p:nvPr>
        </p:nvGraphicFramePr>
        <p:xfrm>
          <a:off x="3619511" y="4691314"/>
          <a:ext cx="190497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" name="公式" r:id="rId10" imgW="761760" imgH="203040" progId="Equation.3">
                  <p:embed/>
                </p:oleObj>
              </mc:Choice>
              <mc:Fallback>
                <p:oleObj name="公式" r:id="rId10" imgW="761760" imgH="203040" progId="Equation.3">
                  <p:embed/>
                  <p:pic>
                    <p:nvPicPr>
                      <p:cNvPr id="16" name="Object 5">
                        <a:extLst>
                          <a:ext uri="{FF2B5EF4-FFF2-40B4-BE49-F238E27FC236}">
                            <a16:creationId xmlns:a16="http://schemas.microsoft.com/office/drawing/2014/main" id="{538BFC5C-C1E4-41C3-A6D8-A09A9733BD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11" y="4691314"/>
                        <a:ext cx="1904978" cy="406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mpd="sng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825911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3942</TotalTime>
  <Pages>0</Pages>
  <Words>5466</Words>
  <Characters>0</Characters>
  <Application>Microsoft Office PowerPoint</Application>
  <DocSecurity>0</DocSecurity>
  <PresentationFormat>全屏显示(4:3)</PresentationFormat>
  <Lines>0</Lines>
  <Paragraphs>822</Paragraphs>
  <Slides>78</Slides>
  <Notes>78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0" baseType="lpstr">
      <vt:lpstr>黑体</vt:lpstr>
      <vt:lpstr>华文新魏</vt:lpstr>
      <vt:lpstr>宋体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公式</vt:lpstr>
      <vt:lpstr>Equation</vt:lpstr>
      <vt:lpstr>5 彩色图像处理 Color Image Processing</vt:lpstr>
      <vt:lpstr>简介</vt:lpstr>
      <vt:lpstr>5.1 彩色基础</vt:lpstr>
      <vt:lpstr>5.1 彩色基础</vt:lpstr>
      <vt:lpstr>5.1 彩色基础</vt:lpstr>
      <vt:lpstr>5.1 彩色基础</vt:lpstr>
      <vt:lpstr>6.1 彩色基础 Color fundamentals</vt:lpstr>
      <vt:lpstr>亮度，色调，饱和度</vt:lpstr>
      <vt:lpstr>亮度，色调，饱和度</vt:lpstr>
      <vt:lpstr>CIE 色度图</vt:lpstr>
      <vt:lpstr>RGB显示器的色域（color gamut）</vt:lpstr>
      <vt:lpstr>5 彩色图像处理 Color Image Processing</vt:lpstr>
      <vt:lpstr>5.2 彩色模型</vt:lpstr>
      <vt:lpstr>RGB模型</vt:lpstr>
      <vt:lpstr>RGB模型</vt:lpstr>
      <vt:lpstr>RGB模型</vt:lpstr>
      <vt:lpstr>CMY and CMYK 颜色模型</vt:lpstr>
      <vt:lpstr>HSI color models</vt:lpstr>
      <vt:lpstr>HSI color models</vt:lpstr>
      <vt:lpstr>RGB系和HSI系概念间的关系</vt:lpstr>
      <vt:lpstr>RGB系和HSI系概念间的关系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HSI模型中的色度和饱和度图示理解</vt:lpstr>
      <vt:lpstr>HSI模型中的色度和饱和度图示理解</vt:lpstr>
      <vt:lpstr>从RGB到HSI的转换公式</vt:lpstr>
      <vt:lpstr>从RGB到HSI的转换公式</vt:lpstr>
      <vt:lpstr>从RGB到HSI的转换公式</vt:lpstr>
      <vt:lpstr>从RGB到HSI的转换公式</vt:lpstr>
      <vt:lpstr>从RGB到HSI的转换公式</vt:lpstr>
      <vt:lpstr>从RGB到HSI的转换公式</vt:lpstr>
      <vt:lpstr>从RGB到HSI的转换公式</vt:lpstr>
      <vt:lpstr>从HSI到RGB的转换公式</vt:lpstr>
      <vt:lpstr>从HSI到RGB的转换公式</vt:lpstr>
      <vt:lpstr>从HSI到RGB的转换公式</vt:lpstr>
      <vt:lpstr>从HSI到RGB的转换公式</vt:lpstr>
      <vt:lpstr>从HSI到RGB的转换公式</vt:lpstr>
      <vt:lpstr>从HSI到RGB的转换公式</vt:lpstr>
      <vt:lpstr>PowerPoint 演示文稿</vt:lpstr>
      <vt:lpstr>调整HSI分量图像</vt:lpstr>
      <vt:lpstr>调整HSI分量图像</vt:lpstr>
      <vt:lpstr>5 彩色图像处理 Color Image Processing</vt:lpstr>
      <vt:lpstr>5.3 从灰度图像到彩色图像</vt:lpstr>
      <vt:lpstr>强度切片</vt:lpstr>
      <vt:lpstr>强度切片</vt:lpstr>
      <vt:lpstr>强度切片</vt:lpstr>
      <vt:lpstr>强度切片</vt:lpstr>
      <vt:lpstr>强度切片</vt:lpstr>
      <vt:lpstr>强度切片</vt:lpstr>
      <vt:lpstr>灰度到颜色的转换</vt:lpstr>
      <vt:lpstr>灰度到颜色的转换</vt:lpstr>
      <vt:lpstr>灰度到颜色的转换</vt:lpstr>
      <vt:lpstr>5.4 彩色图像处理</vt:lpstr>
      <vt:lpstr>5 彩色图像处理 Color Image Processing</vt:lpstr>
      <vt:lpstr>5.4 彩色图像处理</vt:lpstr>
      <vt:lpstr>5.4 彩色图像处理</vt:lpstr>
      <vt:lpstr>5.4 彩色图像处理</vt:lpstr>
      <vt:lpstr>5 彩色图像处理 Color Image Processing</vt:lpstr>
      <vt:lpstr>PowerPoint 演示文稿</vt:lpstr>
      <vt:lpstr>Example</vt:lpstr>
      <vt:lpstr>Example</vt:lpstr>
      <vt:lpstr>5.5 彩色变换</vt:lpstr>
      <vt:lpstr>5.5 彩色变换</vt:lpstr>
      <vt:lpstr>5.5 彩色变换</vt:lpstr>
      <vt:lpstr>Example</vt:lpstr>
      <vt:lpstr>5.5 彩色变换</vt:lpstr>
      <vt:lpstr>5.5 彩色变换</vt:lpstr>
      <vt:lpstr>5.5 彩色变换</vt:lpstr>
      <vt:lpstr>PowerPoint 演示文稿</vt:lpstr>
      <vt:lpstr>5 彩色图像处理 Color Image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ad</cp:lastModifiedBy>
  <cp:revision>1895</cp:revision>
  <cp:lastPrinted>1601-01-01T00:00:00Z</cp:lastPrinted>
  <dcterms:created xsi:type="dcterms:W3CDTF">1601-01-01T00:00:00Z</dcterms:created>
  <dcterms:modified xsi:type="dcterms:W3CDTF">2022-12-16T12:15:25Z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2052-6.4.0.1930</vt:lpwstr>
  </property>
</Properties>
</file>